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58" r:id="rId2"/>
    <p:sldId id="259"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584" userDrawn="1">
          <p15:clr>
            <a:srgbClr val="A4A3A4"/>
          </p15:clr>
        </p15:guide>
        <p15:guide id="3" pos="1824" userDrawn="1">
          <p15:clr>
            <a:srgbClr val="A4A3A4"/>
          </p15:clr>
        </p15:guide>
        <p15:guide id="4" pos="96" userDrawn="1">
          <p15:clr>
            <a:srgbClr val="A4A3A4"/>
          </p15:clr>
        </p15:guide>
        <p15:guide id="7" pos="5856" userDrawn="1">
          <p15:clr>
            <a:srgbClr val="A4A3A4"/>
          </p15:clr>
        </p15:guide>
        <p15:guide id="8" pos="5568" userDrawn="1">
          <p15:clr>
            <a:srgbClr val="A4A3A4"/>
          </p15:clr>
        </p15:guide>
        <p15:guide id="9" orient="horz" pos="100" userDrawn="1">
          <p15:clr>
            <a:srgbClr val="A4A3A4"/>
          </p15:clr>
        </p15:guide>
        <p15:guide id="10" pos="2112" userDrawn="1">
          <p15:clr>
            <a:srgbClr val="A4A3A4"/>
          </p15:clr>
        </p15:guide>
        <p15:guide id="11" orient="horz" pos="4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bin, Jackie" initials="BJ" lastIdx="1" clrIdx="0">
    <p:extLst>
      <p:ext uri="{19B8F6BF-5375-455C-9EA6-DF929625EA0E}">
        <p15:presenceInfo xmlns:p15="http://schemas.microsoft.com/office/powerpoint/2012/main" userId="Boubin, Jacki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FFF2CC"/>
    <a:srgbClr val="E2F0D9"/>
    <a:srgbClr val="CCCCFF"/>
    <a:srgbClr val="FE6D00"/>
    <a:srgbClr val="FFE7E7"/>
    <a:srgbClr val="FF3300"/>
    <a:srgbClr val="55AB8E"/>
    <a:srgbClr val="FB3621"/>
    <a:srgbClr val="698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754" autoAdjust="0"/>
    <p:restoredTop sz="31679" autoAdjust="0"/>
  </p:normalViewPr>
  <p:slideViewPr>
    <p:cSldViewPr snapToGrid="0">
      <p:cViewPr varScale="1">
        <p:scale>
          <a:sx n="36" d="100"/>
          <a:sy n="36" d="100"/>
        </p:scale>
        <p:origin x="4134" y="54"/>
      </p:cViewPr>
      <p:guideLst>
        <p:guide pos="7584"/>
        <p:guide pos="1824"/>
        <p:guide pos="96"/>
        <p:guide pos="5856"/>
        <p:guide pos="5568"/>
        <p:guide orient="horz" pos="100"/>
        <p:guide pos="2112"/>
        <p:guide orient="horz" pos="4224"/>
      </p:guideLst>
    </p:cSldViewPr>
  </p:slideViewPr>
  <p:outlineViewPr>
    <p:cViewPr>
      <p:scale>
        <a:sx n="33" d="100"/>
        <a:sy n="33" d="100"/>
      </p:scale>
      <p:origin x="0" y="0"/>
    </p:cViewPr>
  </p:outlineViewPr>
  <p:notesTextViewPr>
    <p:cViewPr>
      <p:scale>
        <a:sx n="3" d="2"/>
        <a:sy n="3" d="2"/>
      </p:scale>
      <p:origin x="0" y="-2517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AC4D6-7BC3-4658-A539-0AA5109AEB1B}" type="datetimeFigureOut">
              <a:rPr lang="en-US" smtClean="0"/>
              <a:t>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9B03B-616C-4714-B287-837E470A4B16}" type="slidenum">
              <a:rPr lang="en-US" smtClean="0"/>
              <a:t>‹#›</a:t>
            </a:fld>
            <a:endParaRPr lang="en-US"/>
          </a:p>
        </p:txBody>
      </p:sp>
    </p:spTree>
    <p:extLst>
      <p:ext uri="{BB962C8B-B14F-4D97-AF65-F5344CB8AC3E}">
        <p14:creationId xmlns:p14="http://schemas.microsoft.com/office/powerpoint/2010/main" val="2570644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600" dirty="0"/>
              <a:t>Studies suggest that affective intensity predicts the strategies that people choose when trying to regulate their emotions.</a:t>
            </a:r>
            <a:br>
              <a:rPr lang="en-US" sz="1600" dirty="0"/>
            </a:br>
            <a:endParaRPr lang="en-US" sz="1600" dirty="0"/>
          </a:p>
          <a:p>
            <a:pPr marL="171450" indent="-171450">
              <a:buFont typeface="Arial" panose="020B0604020202020204" pitchFamily="34" charset="0"/>
              <a:buChar char="•"/>
            </a:pPr>
            <a:r>
              <a:rPr lang="en-US" sz="1600" dirty="0"/>
              <a:t>More specifically, low intensity experiences tend to be regulated more often using reappraisal strategies and high intensity events tend to be regulated more often using disengagement strategies like distraction and suppression.</a:t>
            </a:r>
            <a:br>
              <a:rPr lang="en-US" sz="1600" dirty="0"/>
            </a:br>
            <a:endParaRPr lang="en-US" sz="1600" dirty="0"/>
          </a:p>
          <a:p>
            <a:pPr marL="171450" indent="-171450">
              <a:buFont typeface="Arial" panose="020B0604020202020204" pitchFamily="34" charset="0"/>
              <a:buChar char="•"/>
            </a:pPr>
            <a:r>
              <a:rPr lang="en-US" sz="1600" dirty="0"/>
              <a:t>But often times participants are trained and prompted to regulate in a lab and It’s unclear whether this relationship holds up in a strategy naïve population</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To test this, fifty- four participants were recruited for a study on memory and fear and asked to  traverse a haunted house in Philadelphia</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These participants completed a battery of assessments throughout the study,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but relevant to our analyses, after exposure they were asked to identify ten events from the haunted house that were emotionally salient to them.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These events which put in chronological order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For each event we asked them to identify the emotions they’d felt, the intensity of those emotions, the extent to which they tried to regulate those emotions, and to describe how they attempted to regulate them.</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Two trained hypothesis blind raters then reviewed these responses and categorized them by strategy, as either reappraisal, distraction, suppression, a combination, or none of the above. </a:t>
            </a:r>
            <a:br>
              <a:rPr lang="en-US" sz="1600" dirty="0"/>
            </a:br>
            <a:endParaRPr lang="en-US" sz="1600" dirty="0"/>
          </a:p>
          <a:p>
            <a:pPr marL="171450" indent="-171450">
              <a:buFont typeface="Arial" panose="020B0604020202020204" pitchFamily="34" charset="0"/>
              <a:buChar char="•"/>
            </a:pPr>
            <a:r>
              <a:rPr lang="en-US" sz="1600" dirty="0"/>
              <a:t>I found the strategy frequencies to be really interesting.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You can see on our left pie chart that distraction was by far the most popular,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being reported twice as often as reappraisal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and nearly 9 times as often as suppression.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After these strategies were categorized we reviewed our dataset</a:t>
            </a:r>
            <a:br>
              <a:rPr lang="en-US" sz="1600" dirty="0"/>
            </a:br>
            <a:endParaRPr lang="en-US" sz="1600" dirty="0"/>
          </a:p>
          <a:p>
            <a:pPr marL="171450" indent="-171450">
              <a:buFont typeface="Arial" panose="020B0604020202020204" pitchFamily="34" charset="0"/>
              <a:buChar char="•"/>
            </a:pPr>
            <a:r>
              <a:rPr lang="en-US" sz="1600" dirty="0"/>
              <a:t>And we excluded a number of observations which were outside of the scope of this study.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More Specifically, we cut observations where participants reported not attempting to regulate their emotions, not using one or more the identified strategies, or cases where they attempted to upregulate, rather than downregulate their emotions.</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So we’re looking at a narrow slice of affective experience here, </a:t>
            </a:r>
          </a:p>
          <a:p>
            <a:pPr marL="171450" indent="-171450">
              <a:buFont typeface="Arial" panose="020B0604020202020204" pitchFamily="34" charset="0"/>
              <a:buChar char="•"/>
            </a:pPr>
            <a:endParaRPr lang="en-US" sz="1600"/>
          </a:p>
          <a:p>
            <a:pPr marL="171450" indent="-171450">
              <a:buFont typeface="Arial" panose="020B0604020202020204" pitchFamily="34" charset="0"/>
              <a:buChar char="•"/>
            </a:pPr>
            <a:r>
              <a:rPr lang="en-US" sz="1600"/>
              <a:t>but </a:t>
            </a:r>
            <a:r>
              <a:rPr lang="en-US" sz="1600" dirty="0"/>
              <a:t>something that approximates what we see in the lab studies without the explicit instructions that usually </a:t>
            </a:r>
            <a:r>
              <a:rPr lang="en-US" sz="1600"/>
              <a:t>accompany them</a:t>
            </a:r>
            <a:br>
              <a:rPr lang="en-US" sz="1600" dirty="0"/>
            </a:br>
            <a:endParaRPr lang="en-US" sz="1600" dirty="0"/>
          </a:p>
          <a:p>
            <a:pPr marL="171450" indent="-171450">
              <a:buFont typeface="Arial" panose="020B0604020202020204" pitchFamily="34" charset="0"/>
              <a:buChar char="•"/>
            </a:pPr>
            <a:r>
              <a:rPr lang="en-US" sz="1600" dirty="0"/>
              <a:t>This left us with a dataset of 445 observations from 41 participants and 144 events.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24.3% of events were categorized as having used multiple strategies. We’d ran our Analyses including and excluding these events with no significant differences in outcome.</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All of these analyses include multi-strategy events with each strategy constituting a separate observation.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We have a quick breakdown of the reported multi-strategy pairings right here.</a:t>
            </a:r>
          </a:p>
          <a:p>
            <a:pPr marL="171450" indent="-171450">
              <a:buFont typeface="Arial" panose="020B0604020202020204" pitchFamily="34" charset="0"/>
              <a:buChar cha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outset we theorized that individuals would habituate to their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such, affective intensity would decrease over time and that this would consequentially result in a reduction of regulation extent as well.</a:t>
            </a:r>
            <a:br>
              <a:rPr lang="en-US" dirty="0"/>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predicted that affective intensity would positively predict regulation extent,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that low intensity affective experiences would be more likely to be regulated via reappraisal,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high intensity events would be more likely to be regulated via disengagement strategies like distraction or suppression. </a:t>
            </a:r>
            <a:br>
              <a:rPr lang="en-US" dirty="0"/>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mixed effects linear regression, we found that affective intensity did not reduce significantly over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this is counter to our hypothesis, it’s not really surprising.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are professionals in a world renowned haunted house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they weren’t good at keeping people on their toes, they likely wouldn’t stay open very long.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notice that the relationship is marginally significant.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so, I just want to point out the effect size is rather small.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to demonstrate, our mean intensity score was 5.6 on a 7 point scale, so if you gave that rating at event 1, this model predicts that at event 10, your rating would be a 5.4.</a:t>
            </a:r>
            <a:br>
              <a:rPr lang="en-US" dirty="0"/>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Likewise, we found no relationship between time and regulation extent.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We did find a notable effect of affective intensity upon regulation extent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that a one standard deviation increase in affective intensity (or 1.3 pts) predicted a nearly 0.2 standard deviation increase in regulation extent (or about .3 pts).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me this is a good a sanity check providing evidence  that we are measuring the phenomena that we think we are.</a:t>
            </a:r>
          </a:p>
          <a:p>
            <a:endParaRPr lang="en-US" dirty="0"/>
          </a:p>
          <a:p>
            <a:pPr marL="171450" indent="-171450">
              <a:buFont typeface="Arial" panose="020B0604020202020204" pitchFamily="34" charset="0"/>
              <a:buChar char="•"/>
            </a:pPr>
            <a:r>
              <a:rPr lang="en-US" dirty="0"/>
              <a:t>But, no relationship was observed in a mixed effects binary logistic regression between regulation intensity and strategy choice. </a:t>
            </a:r>
            <a:br>
              <a:rPr lang="en-US" dirty="0"/>
            </a:br>
            <a:endParaRPr lang="en-US" dirty="0"/>
          </a:p>
          <a:p>
            <a:pPr marL="171450" indent="-171450">
              <a:buFont typeface="Arial" panose="020B0604020202020204" pitchFamily="34" charset="0"/>
              <a:buChar char="•"/>
            </a:pPr>
            <a:r>
              <a:rPr lang="en-US" dirty="0"/>
              <a:t>So, even though we can somewhat reliably predict regulation even outside of the lab with untrained individuals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can’t exactly predict what form that regulation will take </a:t>
            </a:r>
            <a:br>
              <a:rPr lang="en-US" dirty="0"/>
            </a:br>
            <a:endParaRPr lang="en-US" dirty="0"/>
          </a:p>
          <a:p>
            <a:pPr marL="171450" indent="-171450">
              <a:buFont typeface="Arial" panose="020B0604020202020204" pitchFamily="34" charset="0"/>
              <a:buChar char="•"/>
            </a:pPr>
            <a:r>
              <a:rPr lang="en-US" dirty="0"/>
              <a:t>It’s of note that individual differences accounted for a high degree of the variance in all of these models, ranging from 28.6% of the variance in affective intensity, to 62% of the variance in strategy choice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It’s also of note that we did have a skewed distribution in affective intensity, with the mean being 5.6 and standard deviation being 1.3.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may be the case that there were not enough low intensity affective experiences to properly demonstrate the relationship.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However, I do think the preponderance of multi-strategy events and cases of reappraisal observed even in such a positively skewed sample suggests regulation choices is far messier than binary decisions.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terms of future analyses I imagine we will try to identify this mix of individual differences, possibly through goals, preferences, and expectations, to better predict strategy choice at the behavioral level of affective processing.</a:t>
            </a:r>
            <a:br>
              <a:rPr lang="en-US" dirty="0"/>
            </a:br>
            <a:endParaRPr lang="en-US" dirty="0"/>
          </a:p>
          <a:p>
            <a:pPr marL="171450" indent="-171450">
              <a:buFont typeface="Arial" panose="020B0604020202020204" pitchFamily="34" charset="0"/>
              <a:buChar char="•"/>
            </a:pPr>
            <a:r>
              <a:rPr lang="en-US" dirty="0"/>
              <a:t>Together These results lend credence to the notion that  strategy choice outside of a lab setting is a very complicated computation which likely won’t be explained by situation alone</a:t>
            </a:r>
          </a:p>
        </p:txBody>
      </p:sp>
      <p:sp>
        <p:nvSpPr>
          <p:cNvPr id="4" name="Slide Number Placeholder 3"/>
          <p:cNvSpPr>
            <a:spLocks noGrp="1"/>
          </p:cNvSpPr>
          <p:nvPr>
            <p:ph type="sldNum" sz="quarter" idx="5"/>
          </p:nvPr>
        </p:nvSpPr>
        <p:spPr/>
        <p:txBody>
          <a:bodyPr/>
          <a:lstStyle/>
          <a:p>
            <a:fld id="{9D49B03B-616C-4714-B287-837E470A4B16}" type="slidenum">
              <a:rPr lang="en-US" smtClean="0"/>
              <a:t>1</a:t>
            </a:fld>
            <a:endParaRPr lang="en-US"/>
          </a:p>
        </p:txBody>
      </p:sp>
    </p:spTree>
    <p:extLst>
      <p:ext uri="{BB962C8B-B14F-4D97-AF65-F5344CB8AC3E}">
        <p14:creationId xmlns:p14="http://schemas.microsoft.com/office/powerpoint/2010/main" val="251026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9B03B-616C-4714-B287-837E470A4B16}" type="slidenum">
              <a:rPr lang="en-US" smtClean="0"/>
              <a:t>2</a:t>
            </a:fld>
            <a:endParaRPr lang="en-US"/>
          </a:p>
        </p:txBody>
      </p:sp>
    </p:spTree>
    <p:extLst>
      <p:ext uri="{BB962C8B-B14F-4D97-AF65-F5344CB8AC3E}">
        <p14:creationId xmlns:p14="http://schemas.microsoft.com/office/powerpoint/2010/main" val="569662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84-684E-4180-9E90-EB54EAC0C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9EFCF5-F0AF-4C6A-BE50-B357BA7DA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BDF21A-C62D-44B0-9B9C-17DBCD6F8666}"/>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5" name="Footer Placeholder 4">
            <a:extLst>
              <a:ext uri="{FF2B5EF4-FFF2-40B4-BE49-F238E27FC236}">
                <a16:creationId xmlns:a16="http://schemas.microsoft.com/office/drawing/2014/main" id="{C1076061-5D84-49E6-870F-2D2A9ACF3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45732-D7F1-431C-9D5E-6C655F7712A6}"/>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306854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C123-0026-4EEB-AD5F-FA56AE0E9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03218F-CE45-4C85-BC9B-9DFE7C15F8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07BE6-1406-4EE8-89B9-18A6A9EBBD18}"/>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5" name="Footer Placeholder 4">
            <a:extLst>
              <a:ext uri="{FF2B5EF4-FFF2-40B4-BE49-F238E27FC236}">
                <a16:creationId xmlns:a16="http://schemas.microsoft.com/office/drawing/2014/main" id="{9761C055-81CA-42DD-8DE6-5A04CDC32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36B59-EB0F-4A95-BB36-2CE78FB3459E}"/>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579935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9B55F6-C853-4ECB-9485-27410B5263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3C24F1-500D-43EA-8941-A02C7AEC5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88593-248D-4607-A812-DFE04C54923A}"/>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5" name="Footer Placeholder 4">
            <a:extLst>
              <a:ext uri="{FF2B5EF4-FFF2-40B4-BE49-F238E27FC236}">
                <a16:creationId xmlns:a16="http://schemas.microsoft.com/office/drawing/2014/main" id="{ED4CF019-3E9C-4A7D-9F43-B16C0ABA6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AD862-FB17-4E91-A167-58112FE07143}"/>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3567924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0D8CE-F51B-4EA0-9F56-59DF53BBD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9BB02-5D8F-4870-9D26-A1CCDD9F39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9EE4DE-1048-4DC7-8EC8-110555AC17D9}"/>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5" name="Footer Placeholder 4">
            <a:extLst>
              <a:ext uri="{FF2B5EF4-FFF2-40B4-BE49-F238E27FC236}">
                <a16:creationId xmlns:a16="http://schemas.microsoft.com/office/drawing/2014/main" id="{9E8FA5E3-15C6-4E27-8319-4FC5C903E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A5A274-C51F-47A9-8DB1-DA5137B32C95}"/>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847607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44F4-D24A-49CC-8709-7A8291880D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777008-4D6D-40F9-AB3F-46B13D74F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A75C83-A491-424C-BC17-BF41FCD5C64C}"/>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5" name="Footer Placeholder 4">
            <a:extLst>
              <a:ext uri="{FF2B5EF4-FFF2-40B4-BE49-F238E27FC236}">
                <a16:creationId xmlns:a16="http://schemas.microsoft.com/office/drawing/2014/main" id="{37022C6F-ACD1-42BC-974F-3308F93C5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7DC3B-51E4-4B42-BB9A-FCA89389C704}"/>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115127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33EE-B669-413D-ABE1-80E195DDB8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C15D11-7120-41FA-B45F-753E342F19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383937-2D60-4A0E-9659-BD417CE3AF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1AC811-0E5B-489E-8243-9CFFBA5A4C01}"/>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6" name="Footer Placeholder 5">
            <a:extLst>
              <a:ext uri="{FF2B5EF4-FFF2-40B4-BE49-F238E27FC236}">
                <a16:creationId xmlns:a16="http://schemas.microsoft.com/office/drawing/2014/main" id="{049E8629-1938-44E6-B877-4CE08D3DC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F310E-E613-4564-8055-8ED52AB09D52}"/>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548229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512A-9E00-4C32-AE74-0C6B2FB0A7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BFC114-E7DA-4DC2-9CA2-70ADC2572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552AD-3E43-4375-B0E5-BB81867185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C816F0-3045-42C7-BDD8-E8C306662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5D1749-0DE3-492F-BE9C-115F631481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EB13C2-29B7-4540-A6EB-BBF8031F9D02}"/>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8" name="Footer Placeholder 7">
            <a:extLst>
              <a:ext uri="{FF2B5EF4-FFF2-40B4-BE49-F238E27FC236}">
                <a16:creationId xmlns:a16="http://schemas.microsoft.com/office/drawing/2014/main" id="{3311600D-7702-4C96-AB62-F920757F8B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3722A5-5B41-4E7B-B59C-F36289E48533}"/>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395155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C84C-D154-436E-BC96-FC528E4EF8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4E49A8-6C5E-4160-A9C7-A3CFBC397603}"/>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4" name="Footer Placeholder 3">
            <a:extLst>
              <a:ext uri="{FF2B5EF4-FFF2-40B4-BE49-F238E27FC236}">
                <a16:creationId xmlns:a16="http://schemas.microsoft.com/office/drawing/2014/main" id="{0F3C1C60-13C5-4F7C-805D-02BAA3CC08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4DCC3-F597-45EF-8236-ED6E496F5EB8}"/>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123099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E37582-3482-4655-93B1-65F397629964}"/>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3" name="Footer Placeholder 2">
            <a:extLst>
              <a:ext uri="{FF2B5EF4-FFF2-40B4-BE49-F238E27FC236}">
                <a16:creationId xmlns:a16="http://schemas.microsoft.com/office/drawing/2014/main" id="{F3E43DBB-D92A-47F0-8CD0-7F6BC15460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86A0CC-27C7-4573-9FF8-EE36F1260870}"/>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26309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296F-4AD4-4D55-9396-04F93CEA4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0D751C-5577-4DAE-89BA-094309AD1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D2E22A-83C5-4418-A2EA-FA6892C28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EAF3E8-7A2C-487B-84A3-39D81A257B54}"/>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6" name="Footer Placeholder 5">
            <a:extLst>
              <a:ext uri="{FF2B5EF4-FFF2-40B4-BE49-F238E27FC236}">
                <a16:creationId xmlns:a16="http://schemas.microsoft.com/office/drawing/2014/main" id="{7EB7E3F8-5FFC-41FE-B6DF-765D53616C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719FC-E6A3-4341-A3A1-6395DED6DD20}"/>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723671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D690-E8C9-4AAF-AEFE-CC54ED2E3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20A44C-DF7B-4889-B253-76EDA4AFD0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EBF957-10C0-40EC-A40D-3DFB296DE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EF1E88-EED4-46AD-BF7F-748EA82390B9}"/>
              </a:ext>
            </a:extLst>
          </p:cNvPr>
          <p:cNvSpPr>
            <a:spLocks noGrp="1"/>
          </p:cNvSpPr>
          <p:nvPr>
            <p:ph type="dt" sz="half" idx="10"/>
          </p:nvPr>
        </p:nvSpPr>
        <p:spPr/>
        <p:txBody>
          <a:bodyPr/>
          <a:lstStyle/>
          <a:p>
            <a:fld id="{000329F8-4740-42AB-86E7-BEE371BC486B}" type="datetimeFigureOut">
              <a:rPr lang="en-US" smtClean="0"/>
              <a:t>2/4/2021</a:t>
            </a:fld>
            <a:endParaRPr lang="en-US"/>
          </a:p>
        </p:txBody>
      </p:sp>
      <p:sp>
        <p:nvSpPr>
          <p:cNvPr id="6" name="Footer Placeholder 5">
            <a:extLst>
              <a:ext uri="{FF2B5EF4-FFF2-40B4-BE49-F238E27FC236}">
                <a16:creationId xmlns:a16="http://schemas.microsoft.com/office/drawing/2014/main" id="{5ACD1F09-3B29-4403-B681-71F07D8D5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B2FC9-D462-430A-B313-ACE13A81341C}"/>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666186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992FB-7691-4828-9E40-6F8B2369D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2519F7-2ACE-46DE-93A3-912C580D5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4B2E0-51C9-4C32-9F4B-E8DF6B2D0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329F8-4740-42AB-86E7-BEE371BC486B}" type="datetimeFigureOut">
              <a:rPr lang="en-US" smtClean="0"/>
              <a:t>2/4/2021</a:t>
            </a:fld>
            <a:endParaRPr lang="en-US"/>
          </a:p>
        </p:txBody>
      </p:sp>
      <p:sp>
        <p:nvSpPr>
          <p:cNvPr id="5" name="Footer Placeholder 4">
            <a:extLst>
              <a:ext uri="{FF2B5EF4-FFF2-40B4-BE49-F238E27FC236}">
                <a16:creationId xmlns:a16="http://schemas.microsoft.com/office/drawing/2014/main" id="{4A523E7E-98F6-42D9-806A-BCD9CE1346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895E80-80F5-49DB-AACF-18BC5F5876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BAE93-1E1D-4054-9B8D-938A450828D5}" type="slidenum">
              <a:rPr lang="en-US" smtClean="0"/>
              <a:t>‹#›</a:t>
            </a:fld>
            <a:endParaRPr lang="en-US"/>
          </a:p>
        </p:txBody>
      </p:sp>
    </p:spTree>
    <p:extLst>
      <p:ext uri="{BB962C8B-B14F-4D97-AF65-F5344CB8AC3E}">
        <p14:creationId xmlns:p14="http://schemas.microsoft.com/office/powerpoint/2010/main" val="3732057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18" Type="http://schemas.openxmlformats.org/officeDocument/2006/relationships/image" Target="../media/image9.png"/><Relationship Id="rId26" Type="http://schemas.openxmlformats.org/officeDocument/2006/relationships/image" Target="../media/image16.jpg"/><Relationship Id="rId3" Type="http://schemas.openxmlformats.org/officeDocument/2006/relationships/image" Target="../media/image1.png"/><Relationship Id="rId21" Type="http://schemas.openxmlformats.org/officeDocument/2006/relationships/image" Target="../media/image12.sv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hyperlink" Target="https://www.istockphoto.com/photos/scared-man" TargetMode="External"/><Relationship Id="rId25" Type="http://schemas.openxmlformats.org/officeDocument/2006/relationships/hyperlink" Target="https://www.uwishunu.com/2019/09/terror-behind-walls-back-eastern-state-penitentiary-six-haunted-attractions-one/" TargetMode="External"/><Relationship Id="rId2" Type="http://schemas.openxmlformats.org/officeDocument/2006/relationships/notesSlide" Target="../notesSlides/notesSlide1.xml"/><Relationship Id="rId16" Type="http://schemas.microsoft.com/office/2007/relationships/hdphoto" Target="../media/hdphoto5.wdp"/><Relationship Id="rId20" Type="http://schemas.openxmlformats.org/officeDocument/2006/relationships/image" Target="../media/image11.png"/><Relationship Id="rId29" Type="http://schemas.openxmlformats.org/officeDocument/2006/relationships/hyperlink" Target="https://www.phillyvoice.com/terror-behind-the-walls-2018-eastern-state-penitentiary-halloween/"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24" Type="http://schemas.openxmlformats.org/officeDocument/2006/relationships/image" Target="../media/image15.jpg"/><Relationship Id="rId32" Type="http://schemas.openxmlformats.org/officeDocument/2006/relationships/hyperlink" Target="http://www.uwishunu.com/2014/09/eastern-state-penitentiarys-terror-behind-the-walls-kicks-off-its-2014-season-next-friday-september-19-and-runs-through-saturday-november-8/" TargetMode="External"/><Relationship Id="rId5" Type="http://schemas.microsoft.com/office/2007/relationships/hdphoto" Target="../media/hdphoto1.wdp"/><Relationship Id="rId15" Type="http://schemas.openxmlformats.org/officeDocument/2006/relationships/image" Target="../media/image8.png"/><Relationship Id="rId23" Type="http://schemas.openxmlformats.org/officeDocument/2006/relationships/image" Target="../media/image14.svg"/><Relationship Id="rId28" Type="http://schemas.openxmlformats.org/officeDocument/2006/relationships/image" Target="../media/image17.jpg"/><Relationship Id="rId10" Type="http://schemas.openxmlformats.org/officeDocument/2006/relationships/image" Target="../media/image5.emf"/><Relationship Id="rId19" Type="http://schemas.openxmlformats.org/officeDocument/2006/relationships/image" Target="../media/image10.svg"/><Relationship Id="rId31" Type="http://schemas.openxmlformats.org/officeDocument/2006/relationships/image" Target="../media/image19.jp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hyperlink" Target="http://aldianews.com/articles/local/philadelphia/sneak-peek-terror-behind-walls-2014/35690" TargetMode="External"/><Relationship Id="rId22" Type="http://schemas.openxmlformats.org/officeDocument/2006/relationships/image" Target="../media/image13.png"/><Relationship Id="rId27" Type="http://schemas.openxmlformats.org/officeDocument/2006/relationships/hyperlink" Target="http://aldianews.com/articles/culture/terror-behind-walls-we-dont-just-pop-and-say-boo/41043" TargetMode="External"/><Relationship Id="rId30" Type="http://schemas.openxmlformats.org/officeDocument/2006/relationships/image" Target="../media/image18.png"/></Relationships>
</file>

<file path=ppt/slides/_rels/slide2.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10.svg"/><Relationship Id="rId3" Type="http://schemas.openxmlformats.org/officeDocument/2006/relationships/image" Target="../media/image20.png"/><Relationship Id="rId21" Type="http://schemas.openxmlformats.org/officeDocument/2006/relationships/hyperlink" Target="http://aldianews.com/articles/local/philadelphia/sneak-peek-terror-behind-walls-2014/35690" TargetMode="External"/><Relationship Id="rId34"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jpg"/><Relationship Id="rId17" Type="http://schemas.openxmlformats.org/officeDocument/2006/relationships/image" Target="../media/image33.png"/><Relationship Id="rId25" Type="http://schemas.openxmlformats.org/officeDocument/2006/relationships/image" Target="../media/image9.png"/><Relationship Id="rId33"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32.svg"/><Relationship Id="rId20" Type="http://schemas.microsoft.com/office/2007/relationships/hdphoto" Target="../media/hdphoto4.wdp"/><Relationship Id="rId29"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jpg"/><Relationship Id="rId24" Type="http://schemas.openxmlformats.org/officeDocument/2006/relationships/hyperlink" Target="https://www.istockphoto.com/photos/scared-man" TargetMode="External"/><Relationship Id="rId32" Type="http://schemas.microsoft.com/office/2007/relationships/hdphoto" Target="../media/hdphoto7.wdp"/><Relationship Id="rId5" Type="http://schemas.openxmlformats.org/officeDocument/2006/relationships/image" Target="../media/image21.png"/><Relationship Id="rId15" Type="http://schemas.openxmlformats.org/officeDocument/2006/relationships/image" Target="../media/image31.png"/><Relationship Id="rId23" Type="http://schemas.microsoft.com/office/2007/relationships/hdphoto" Target="../media/hdphoto5.wdp"/><Relationship Id="rId28" Type="http://schemas.openxmlformats.org/officeDocument/2006/relationships/image" Target="../media/image12.svg"/><Relationship Id="rId10" Type="http://schemas.openxmlformats.org/officeDocument/2006/relationships/image" Target="../media/image26.jpg"/><Relationship Id="rId19" Type="http://schemas.openxmlformats.org/officeDocument/2006/relationships/image" Target="../media/image7.png"/><Relationship Id="rId31" Type="http://schemas.openxmlformats.org/officeDocument/2006/relationships/image" Target="../media/image35.png"/><Relationship Id="rId4" Type="http://schemas.microsoft.com/office/2007/relationships/hdphoto" Target="../media/hdphoto6.wdp"/><Relationship Id="rId9" Type="http://schemas.openxmlformats.org/officeDocument/2006/relationships/image" Target="../media/image25.jpg"/><Relationship Id="rId14" Type="http://schemas.openxmlformats.org/officeDocument/2006/relationships/image" Target="../media/image30.svg"/><Relationship Id="rId22" Type="http://schemas.openxmlformats.org/officeDocument/2006/relationships/image" Target="../media/image8.png"/><Relationship Id="rId27" Type="http://schemas.openxmlformats.org/officeDocument/2006/relationships/image" Target="../media/image11.png"/><Relationship Id="rId30" Type="http://schemas.openxmlformats.org/officeDocument/2006/relationships/image" Target="../media/image14.svg"/><Relationship Id="rId35" Type="http://schemas.openxmlformats.org/officeDocument/2006/relationships/image" Target="../media/image38.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14521D-A074-4E6A-B25F-98F059B4CB87}"/>
              </a:ext>
            </a:extLst>
          </p:cNvPr>
          <p:cNvPicPr>
            <a:picLocks noChangeAspect="1"/>
          </p:cNvPicPr>
          <p:nvPr/>
        </p:nvPicPr>
        <p:blipFill>
          <a:blip r:embed="rId3"/>
          <a:stretch>
            <a:fillRect/>
          </a:stretch>
        </p:blipFill>
        <p:spPr>
          <a:xfrm>
            <a:off x="4358440" y="2992782"/>
            <a:ext cx="3468791" cy="3158002"/>
          </a:xfrm>
          <a:prstGeom prst="rect">
            <a:avLst/>
          </a:prstGeom>
        </p:spPr>
      </p:pic>
      <p:sp>
        <p:nvSpPr>
          <p:cNvPr id="317" name="Rectangle 316">
            <a:extLst>
              <a:ext uri="{FF2B5EF4-FFF2-40B4-BE49-F238E27FC236}">
                <a16:creationId xmlns:a16="http://schemas.microsoft.com/office/drawing/2014/main" id="{C751F5EC-9F6D-4C6A-9B74-4F283FB272BE}"/>
              </a:ext>
            </a:extLst>
          </p:cNvPr>
          <p:cNvSpPr/>
          <p:nvPr/>
        </p:nvSpPr>
        <p:spPr>
          <a:xfrm>
            <a:off x="4390167" y="6219908"/>
            <a:ext cx="3404003" cy="476983"/>
          </a:xfrm>
          <a:prstGeom prst="rect">
            <a:avLst/>
          </a:prstGeom>
          <a:solidFill>
            <a:srgbClr val="FFF2CC">
              <a:alpha val="50196"/>
            </a:srgbClr>
          </a:solidFill>
          <a:ln>
            <a:solidFill>
              <a:srgbClr val="FFF2CC">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600" b="1" dirty="0">
                <a:solidFill>
                  <a:schemeClr val="tx1"/>
                </a:solidFill>
                <a:latin typeface="Arial Nova Light" panose="020B0304020202020204" pitchFamily="34" charset="0"/>
              </a:rPr>
              <a:t>Interpreting Plots</a:t>
            </a:r>
            <a:r>
              <a:rPr lang="en-US" sz="600" dirty="0">
                <a:solidFill>
                  <a:schemeClr val="tx1"/>
                </a:solidFill>
                <a:latin typeface="Arial Nova Light" panose="020B0304020202020204" pitchFamily="34" charset="0"/>
              </a:rPr>
              <a:t>: Ribbons enveloping regression lines in A,B,C,D represent ±1 </a:t>
            </a:r>
            <a:r>
              <a:rPr lang="en-US" sz="600" dirty="0" err="1">
                <a:solidFill>
                  <a:schemeClr val="tx1"/>
                </a:solidFill>
                <a:latin typeface="Arial Nova Light" panose="020B0304020202020204" pitchFamily="34" charset="0"/>
              </a:rPr>
              <a:t>sd</a:t>
            </a:r>
            <a:r>
              <a:rPr lang="en-US" sz="600" dirty="0">
                <a:solidFill>
                  <a:schemeClr val="tx1"/>
                </a:solidFill>
                <a:latin typeface="Arial Nova Light" panose="020B0304020202020204" pitchFamily="34" charset="0"/>
              </a:rPr>
              <a:t> • Thinner regression lines in A,B,C represent the </a:t>
            </a:r>
            <a:r>
              <a:rPr lang="en-US" sz="600" i="1" dirty="0">
                <a:solidFill>
                  <a:schemeClr val="tx1"/>
                </a:solidFill>
                <a:latin typeface="Arial Nova Light" panose="020B0304020202020204" pitchFamily="34" charset="0"/>
              </a:rPr>
              <a:t>observed</a:t>
            </a:r>
            <a:r>
              <a:rPr lang="en-US" sz="600" dirty="0">
                <a:solidFill>
                  <a:schemeClr val="tx1"/>
                </a:solidFill>
                <a:latin typeface="Arial Nova Light" panose="020B0304020202020204" pitchFamily="34" charset="0"/>
              </a:rPr>
              <a:t> relationship between variables within individual participants • Thicker regression lines in A,B,C represent </a:t>
            </a:r>
            <a:r>
              <a:rPr lang="en-US" sz="600" i="1" dirty="0">
                <a:solidFill>
                  <a:schemeClr val="tx1"/>
                </a:solidFill>
                <a:latin typeface="Arial Nova Light" panose="020B0304020202020204" pitchFamily="34" charset="0"/>
              </a:rPr>
              <a:t>predicted</a:t>
            </a:r>
            <a:r>
              <a:rPr lang="en-US" sz="600" dirty="0">
                <a:solidFill>
                  <a:schemeClr val="tx1"/>
                </a:solidFill>
                <a:latin typeface="Arial Nova Light" panose="020B0304020202020204" pitchFamily="34" charset="0"/>
              </a:rPr>
              <a:t> variable relationships based on group observations • A value of 0 or 1 on D’s Y-axis represents either reappraisal or disengagement strategies, respectively,  as the only predicted choice at that intensity level. </a:t>
            </a:r>
            <a:endParaRPr lang="en-US" dirty="0"/>
          </a:p>
        </p:txBody>
      </p:sp>
      <p:sp>
        <p:nvSpPr>
          <p:cNvPr id="9" name="TextBox 8">
            <a:extLst>
              <a:ext uri="{FF2B5EF4-FFF2-40B4-BE49-F238E27FC236}">
                <a16:creationId xmlns:a16="http://schemas.microsoft.com/office/drawing/2014/main" id="{E0A2804C-A192-49DC-B941-7A831629DBE8}"/>
              </a:ext>
            </a:extLst>
          </p:cNvPr>
          <p:cNvSpPr txBox="1"/>
          <p:nvPr/>
        </p:nvSpPr>
        <p:spPr>
          <a:xfrm>
            <a:off x="250210" y="155902"/>
            <a:ext cx="11678502" cy="707886"/>
          </a:xfrm>
          <a:prstGeom prst="rect">
            <a:avLst/>
          </a:prstGeom>
          <a:solidFill>
            <a:schemeClr val="bg1"/>
          </a:solidFill>
          <a:ln w="38100">
            <a:noFill/>
          </a:ln>
        </p:spPr>
        <p:txBody>
          <a:bodyPr wrap="square" rtlCol="0">
            <a:spAutoFit/>
          </a:bodyPr>
          <a:lstStyle/>
          <a:p>
            <a:pPr algn="ctr"/>
            <a:r>
              <a:rPr lang="en-US" sz="2400" dirty="0">
                <a:solidFill>
                  <a:prstClr val="black"/>
                </a:solidFill>
                <a:latin typeface="Arial Nova Light" panose="020B0604020202020204" pitchFamily="34" charset="0"/>
                <a:cs typeface="Arial" panose="020B0604020202020204" pitchFamily="34" charset="0"/>
              </a:rPr>
              <a:t>Fear and Loathing in Eastern State Penitentiary</a:t>
            </a:r>
            <a:br>
              <a:rPr lang="en-US" sz="2800" dirty="0">
                <a:solidFill>
                  <a:prstClr val="black"/>
                </a:solidFill>
                <a:latin typeface="Arial Nova Light" panose="020B0604020202020204" pitchFamily="34" charset="0"/>
                <a:cs typeface="Arial" panose="020B0604020202020204" pitchFamily="34" charset="0"/>
              </a:rPr>
            </a:br>
            <a:r>
              <a:rPr lang="en-US" sz="1600" dirty="0">
                <a:solidFill>
                  <a:prstClr val="black"/>
                </a:solidFill>
                <a:latin typeface="Arial Nova Light" panose="020B0604020202020204" pitchFamily="34" charset="0"/>
                <a:cs typeface="Arial" panose="020B0604020202020204" pitchFamily="34" charset="0"/>
              </a:rPr>
              <a:t>Emotion Regulation in a Quasi-Naturalistic Setting</a:t>
            </a:r>
            <a:endParaRPr lang="en-US" sz="900" dirty="0">
              <a:solidFill>
                <a:prstClr val="black"/>
              </a:solidFill>
              <a:latin typeface="Arial Nova Light" panose="020B0604020202020204" pitchFamily="34" charset="0"/>
              <a:cs typeface="Arial" panose="020B0604020202020204" pitchFamily="34" charset="0"/>
            </a:endParaRPr>
          </a:p>
        </p:txBody>
      </p:sp>
      <p:pic>
        <p:nvPicPr>
          <p:cNvPr id="12" name="Picture 11" descr="Logo, company name&#10;&#10;Description automatically generated">
            <a:extLst>
              <a:ext uri="{FF2B5EF4-FFF2-40B4-BE49-F238E27FC236}">
                <a16:creationId xmlns:a16="http://schemas.microsoft.com/office/drawing/2014/main" id="{B025E857-C09F-43C1-A7C9-8F28E789CD62}"/>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10000" b="90000" l="1143" r="98286">
                        <a14:foregroundMark x1="5429" y1="52083" x2="5429" y2="52083"/>
                        <a14:foregroundMark x1="1143" y1="50833" x2="1143" y2="50833"/>
                        <a14:foregroundMark x1="28571" y1="42083" x2="28571" y2="42083"/>
                        <a14:foregroundMark x1="39143" y1="45000" x2="39143" y2="45000"/>
                        <a14:foregroundMark x1="54429" y1="40833" x2="54429" y2="40833"/>
                        <a14:foregroundMark x1="68714" y1="40417" x2="68714" y2="40417"/>
                        <a14:foregroundMark x1="80429" y1="44583" x2="80429" y2="44583"/>
                        <a14:foregroundMark x1="92000" y1="45833" x2="92000" y2="45833"/>
                        <a14:foregroundMark x1="98286" y1="56250" x2="98286" y2="56250"/>
                        <a14:foregroundMark x1="96571" y1="76250" x2="96571" y2="76250"/>
                        <a14:foregroundMark x1="88857" y1="68750" x2="88857" y2="68750"/>
                        <a14:foregroundMark x1="82000" y1="71250" x2="82000" y2="71250"/>
                        <a14:foregroundMark x1="74857" y1="74167" x2="74857" y2="74167"/>
                        <a14:foregroundMark x1="65857" y1="72083" x2="65857" y2="72083"/>
                        <a14:foregroundMark x1="49429" y1="72500" x2="49429" y2="72500"/>
                        <a14:foregroundMark x1="38429" y1="74167" x2="38429" y2="74167"/>
                        <a14:foregroundMark x1="29714" y1="72500" x2="29714" y2="72500"/>
                        <a14:foregroundMark x1="57571" y1="70833" x2="57571" y2="70833"/>
                        <a14:foregroundMark x1="43857" y1="79167" x2="43857" y2="79167"/>
                        <a14:backgroundMark x1="2286" y1="33333" x2="2286" y2="33333"/>
                        <a14:backgroundMark x1="5429" y1="35833" x2="5429" y2="35833"/>
                        <a14:backgroundMark x1="11286" y1="40417" x2="11286" y2="40417"/>
                        <a14:backgroundMark x1="12286" y1="74583" x2="12286" y2="74583"/>
                        <a14:backgroundMark x1="67286" y1="72083" x2="67286" y2="72083"/>
                        <a14:backgroundMark x1="57000" y1="72500" x2="57000" y2="72500"/>
                        <a14:backgroundMark x1="43429" y1="72500" x2="43429" y2="72500"/>
                      </a14:backgroundRemoval>
                    </a14:imgEffect>
                  </a14:imgLayer>
                </a14:imgProps>
              </a:ext>
              <a:ext uri="{28A0092B-C50C-407E-A947-70E740481C1C}">
                <a14:useLocalDpi xmlns:a14="http://schemas.microsoft.com/office/drawing/2010/main" val="0"/>
              </a:ext>
            </a:extLst>
          </a:blip>
          <a:srcRect t="12753" r="80728" b="15492"/>
          <a:stretch/>
        </p:blipFill>
        <p:spPr>
          <a:xfrm>
            <a:off x="124251" y="176781"/>
            <a:ext cx="506524" cy="600735"/>
          </a:xfrm>
          <a:prstGeom prst="rect">
            <a:avLst/>
          </a:prstGeom>
        </p:spPr>
      </p:pic>
      <p:sp>
        <p:nvSpPr>
          <p:cNvPr id="15" name="TextBox 14">
            <a:extLst>
              <a:ext uri="{FF2B5EF4-FFF2-40B4-BE49-F238E27FC236}">
                <a16:creationId xmlns:a16="http://schemas.microsoft.com/office/drawing/2014/main" id="{9FF54AEC-723F-44A5-95B7-0422755747FA}"/>
              </a:ext>
            </a:extLst>
          </p:cNvPr>
          <p:cNvSpPr txBox="1"/>
          <p:nvPr/>
        </p:nvSpPr>
        <p:spPr>
          <a:xfrm>
            <a:off x="9735435" y="106375"/>
            <a:ext cx="2322111" cy="646331"/>
          </a:xfrm>
          <a:prstGeom prst="rect">
            <a:avLst/>
          </a:prstGeom>
          <a:noFill/>
        </p:spPr>
        <p:txBody>
          <a:bodyPr wrap="none" rtlCol="0">
            <a:spAutoFit/>
          </a:bodyPr>
          <a:lstStyle/>
          <a:p>
            <a:pPr algn="ctr"/>
            <a:r>
              <a:rPr lang="en-US" sz="1200" b="1" dirty="0">
                <a:solidFill>
                  <a:prstClr val="black"/>
                </a:solidFill>
                <a:latin typeface="Arial Nova Light" panose="020B0604020202020204" pitchFamily="34" charset="0"/>
                <a:cs typeface="Arial" panose="020B0604020202020204" pitchFamily="34" charset="0"/>
              </a:rPr>
              <a:t>William Mitchell*</a:t>
            </a:r>
            <a:r>
              <a:rPr lang="en-US" sz="1200" dirty="0">
                <a:solidFill>
                  <a:prstClr val="black"/>
                </a:solidFill>
                <a:latin typeface="Arial Nova Light" panose="020B0604020202020204" pitchFamily="34" charset="0"/>
                <a:cs typeface="Arial" panose="020B0604020202020204" pitchFamily="34" charset="0"/>
              </a:rPr>
              <a:t>, David Gregory,</a:t>
            </a:r>
          </a:p>
          <a:p>
            <a:pPr algn="ctr"/>
            <a:r>
              <a:rPr lang="en-US" sz="1200" dirty="0">
                <a:solidFill>
                  <a:prstClr val="black"/>
                </a:solidFill>
                <a:latin typeface="Arial Nova Light" panose="020B0604020202020204" pitchFamily="34" charset="0"/>
                <a:cs typeface="Arial" panose="020B0604020202020204" pitchFamily="34" charset="0"/>
              </a:rPr>
              <a:t>Joanne Stasiak, Sam Reisman,  </a:t>
            </a:r>
            <a:br>
              <a:rPr lang="en-US" sz="1200" dirty="0">
                <a:solidFill>
                  <a:prstClr val="black"/>
                </a:solidFill>
                <a:latin typeface="Arial Nova Light" panose="020B0604020202020204" pitchFamily="34" charset="0"/>
                <a:cs typeface="Arial" panose="020B0604020202020204" pitchFamily="34" charset="0"/>
              </a:rPr>
            </a:br>
            <a:r>
              <a:rPr lang="en-US" sz="1200" dirty="0">
                <a:solidFill>
                  <a:prstClr val="black"/>
                </a:solidFill>
                <a:latin typeface="Arial Nova Light" panose="020B0604020202020204" pitchFamily="34" charset="0"/>
                <a:cs typeface="Arial" panose="020B0604020202020204" pitchFamily="34" charset="0"/>
              </a:rPr>
              <a:t>Vishnu Murty, Chelsea Helion</a:t>
            </a:r>
            <a:endParaRPr lang="en-US" sz="1200" dirty="0"/>
          </a:p>
        </p:txBody>
      </p:sp>
      <p:grpSp>
        <p:nvGrpSpPr>
          <p:cNvPr id="41" name="Group 40">
            <a:extLst>
              <a:ext uri="{FF2B5EF4-FFF2-40B4-BE49-F238E27FC236}">
                <a16:creationId xmlns:a16="http://schemas.microsoft.com/office/drawing/2014/main" id="{661B7007-7E7D-453E-AEB3-83A2D8E32673}"/>
              </a:ext>
            </a:extLst>
          </p:cNvPr>
          <p:cNvGrpSpPr/>
          <p:nvPr/>
        </p:nvGrpSpPr>
        <p:grpSpPr>
          <a:xfrm>
            <a:off x="4385439" y="913315"/>
            <a:ext cx="3408044" cy="1757121"/>
            <a:chOff x="4322818" y="4768529"/>
            <a:chExt cx="2610050" cy="1757121"/>
          </a:xfrm>
        </p:grpSpPr>
        <p:sp>
          <p:nvSpPr>
            <p:cNvPr id="23" name="TextBox 22">
              <a:extLst>
                <a:ext uri="{FF2B5EF4-FFF2-40B4-BE49-F238E27FC236}">
                  <a16:creationId xmlns:a16="http://schemas.microsoft.com/office/drawing/2014/main" id="{8020955E-F6E8-4761-8186-055A5105FA8C}"/>
                </a:ext>
              </a:extLst>
            </p:cNvPr>
            <p:cNvSpPr txBox="1"/>
            <p:nvPr/>
          </p:nvSpPr>
          <p:spPr>
            <a:xfrm>
              <a:off x="4322818" y="4768529"/>
              <a:ext cx="2607406"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Hypotheses</a:t>
              </a:r>
            </a:p>
          </p:txBody>
        </p:sp>
        <p:sp>
          <p:nvSpPr>
            <p:cNvPr id="30" name="Rectangle 29">
              <a:extLst>
                <a:ext uri="{FF2B5EF4-FFF2-40B4-BE49-F238E27FC236}">
                  <a16:creationId xmlns:a16="http://schemas.microsoft.com/office/drawing/2014/main" id="{D057C710-BE36-413A-A40B-FFA230A20898}"/>
                </a:ext>
              </a:extLst>
            </p:cNvPr>
            <p:cNvSpPr/>
            <p:nvPr/>
          </p:nvSpPr>
          <p:spPr>
            <a:xfrm>
              <a:off x="4322818" y="5057655"/>
              <a:ext cx="2610050" cy="1467995"/>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indent="-173038" algn="just">
                <a:buClr>
                  <a:schemeClr val="tx1"/>
                </a:buClr>
                <a:buFont typeface="+mj-lt"/>
                <a:buAutoNum type="alphaUcPeriod"/>
              </a:pPr>
              <a:r>
                <a:rPr lang="en-US" sz="1200" dirty="0">
                  <a:solidFill>
                    <a:schemeClr val="tx1"/>
                  </a:solidFill>
                  <a:latin typeface="Arial Nova Light" panose="020B0304020202020204" pitchFamily="34" charset="0"/>
                </a:rPr>
                <a:t>Affective intensity </a:t>
              </a:r>
              <a:r>
                <a:rPr lang="en-US" sz="1200" b="1" dirty="0">
                  <a:solidFill>
                    <a:schemeClr val="tx1"/>
                  </a:solidFill>
                  <a:latin typeface="Arial Nova Light" panose="020B0304020202020204" pitchFamily="34" charset="0"/>
                </a:rPr>
                <a:t>will decrease </a:t>
              </a:r>
              <a:r>
                <a:rPr lang="en-US" sz="1200" dirty="0">
                  <a:solidFill>
                    <a:schemeClr val="tx1"/>
                  </a:solidFill>
                  <a:latin typeface="Arial Nova Light" panose="020B0304020202020204" pitchFamily="34" charset="0"/>
                </a:rPr>
                <a:t>over time. </a:t>
              </a:r>
              <a:br>
                <a:rPr lang="en-US" sz="1000" dirty="0">
                  <a:solidFill>
                    <a:schemeClr val="tx1"/>
                  </a:solidFill>
                  <a:latin typeface="Arial Nova Light" panose="020B0304020202020204" pitchFamily="34" charset="0"/>
                </a:rPr>
              </a:br>
              <a:endParaRPr lang="en-US" sz="200" dirty="0">
                <a:solidFill>
                  <a:schemeClr val="tx1"/>
                </a:solidFill>
                <a:latin typeface="Arial Nova Light" panose="020B0304020202020204" pitchFamily="34" charset="0"/>
              </a:endParaRPr>
            </a:p>
            <a:p>
              <a:pPr marL="173038" indent="-173038" algn="just">
                <a:buClr>
                  <a:schemeClr val="tx1"/>
                </a:buClr>
                <a:buFont typeface="+mj-lt"/>
                <a:buAutoNum type="alphaUcPeriod"/>
              </a:pPr>
              <a:r>
                <a:rPr lang="en-US" sz="1200" dirty="0">
                  <a:solidFill>
                    <a:schemeClr val="tx1"/>
                  </a:solidFill>
                  <a:latin typeface="Arial Nova Light" panose="020B0304020202020204" pitchFamily="34" charset="0"/>
                </a:rPr>
                <a:t>Regulation extent </a:t>
              </a:r>
              <a:r>
                <a:rPr lang="en-US" sz="1200" b="1" dirty="0">
                  <a:solidFill>
                    <a:schemeClr val="tx1"/>
                  </a:solidFill>
                  <a:latin typeface="Arial Nova Light" panose="020B0304020202020204" pitchFamily="34" charset="0"/>
                </a:rPr>
                <a:t>will decrease </a:t>
              </a:r>
              <a:r>
                <a:rPr lang="en-US" sz="1200" dirty="0">
                  <a:solidFill>
                    <a:schemeClr val="tx1"/>
                  </a:solidFill>
                  <a:latin typeface="Arial Nova Light" panose="020B0304020202020204" pitchFamily="34" charset="0"/>
                </a:rPr>
                <a:t>over time.</a:t>
              </a:r>
            </a:p>
            <a:p>
              <a:pPr marL="173038" indent="-173038" algn="just">
                <a:buClr>
                  <a:schemeClr val="tx1"/>
                </a:buClr>
                <a:buFont typeface="+mj-lt"/>
                <a:buAutoNum type="alphaUcPeriod"/>
              </a:pPr>
              <a:endParaRPr lang="en-US" sz="200" dirty="0">
                <a:solidFill>
                  <a:schemeClr val="tx1"/>
                </a:solidFill>
                <a:latin typeface="Arial Nova Light" panose="020B0304020202020204" pitchFamily="34" charset="0"/>
              </a:endParaRPr>
            </a:p>
            <a:p>
              <a:pPr marL="173038" indent="-173038" algn="just">
                <a:buClr>
                  <a:schemeClr val="tx1"/>
                </a:buClr>
                <a:buFont typeface="+mj-lt"/>
                <a:buAutoNum type="alphaUcPeriod"/>
              </a:pPr>
              <a:r>
                <a:rPr lang="en-US" sz="1200" dirty="0">
                  <a:solidFill>
                    <a:schemeClr val="tx1"/>
                  </a:solidFill>
                  <a:latin typeface="Arial Nova Light" panose="020B0304020202020204" pitchFamily="34" charset="0"/>
                </a:rPr>
                <a:t>Affective intensity </a:t>
              </a:r>
              <a:r>
                <a:rPr lang="en-US" sz="1200" b="1" dirty="0">
                  <a:solidFill>
                    <a:schemeClr val="tx1"/>
                  </a:solidFill>
                  <a:latin typeface="Arial Nova Light" panose="020B0304020202020204" pitchFamily="34" charset="0"/>
                </a:rPr>
                <a:t>will predict </a:t>
              </a:r>
              <a:r>
                <a:rPr lang="en-US" sz="1200" dirty="0">
                  <a:solidFill>
                    <a:schemeClr val="tx1"/>
                  </a:solidFill>
                  <a:latin typeface="Arial Nova Light" panose="020B0304020202020204" pitchFamily="34" charset="0"/>
                </a:rPr>
                <a:t>regulation extent.</a:t>
              </a:r>
            </a:p>
            <a:p>
              <a:pPr marL="173038" indent="-173038" algn="just">
                <a:buClr>
                  <a:schemeClr val="tx1"/>
                </a:buClr>
                <a:buFont typeface="+mj-lt"/>
                <a:buAutoNum type="alphaUcPeriod"/>
              </a:pPr>
              <a:endParaRPr lang="en-US" sz="200" dirty="0">
                <a:solidFill>
                  <a:schemeClr val="tx1"/>
                </a:solidFill>
                <a:latin typeface="Arial Nova Light" panose="020B0304020202020204" pitchFamily="34" charset="0"/>
              </a:endParaRPr>
            </a:p>
            <a:p>
              <a:pPr marL="173038" indent="-173038" algn="just">
                <a:buClr>
                  <a:schemeClr val="tx1"/>
                </a:buClr>
                <a:buFont typeface="+mj-lt"/>
                <a:buAutoNum type="alphaUcPeriod"/>
              </a:pPr>
              <a:r>
                <a:rPr lang="en-US" sz="1200" dirty="0">
                  <a:solidFill>
                    <a:schemeClr val="tx1"/>
                  </a:solidFill>
                  <a:latin typeface="Arial Nova Light" panose="020B0304020202020204" pitchFamily="34" charset="0"/>
                </a:rPr>
                <a:t>As affective intensity </a:t>
              </a:r>
              <a:r>
                <a:rPr lang="en-US" sz="1200" b="1" dirty="0">
                  <a:solidFill>
                    <a:schemeClr val="tx1"/>
                  </a:solidFill>
                  <a:latin typeface="Arial Nova Light" panose="020B0304020202020204" pitchFamily="34" charset="0"/>
                </a:rPr>
                <a:t>increases</a:t>
              </a:r>
              <a:r>
                <a:rPr lang="en-US" sz="1200" dirty="0">
                  <a:solidFill>
                    <a:schemeClr val="tx1"/>
                  </a:solidFill>
                  <a:latin typeface="Arial Nova Light" panose="020B0304020202020204" pitchFamily="34" charset="0"/>
                </a:rPr>
                <a:t>, there is a </a:t>
              </a:r>
              <a:r>
                <a:rPr lang="en-US" sz="1200" b="1" dirty="0">
                  <a:solidFill>
                    <a:schemeClr val="tx1"/>
                  </a:solidFill>
                  <a:latin typeface="Arial Nova Light" panose="020B0304020202020204" pitchFamily="34" charset="0"/>
                </a:rPr>
                <a:t>greater probability</a:t>
              </a:r>
              <a:r>
                <a:rPr lang="en-US" sz="1200" dirty="0">
                  <a:solidFill>
                    <a:schemeClr val="tx1"/>
                  </a:solidFill>
                  <a:latin typeface="Arial Nova Light" panose="020B0304020202020204" pitchFamily="34" charset="0"/>
                </a:rPr>
                <a:t> of events being regulated via suppression or distraction, as opposed to reappraisal.</a:t>
              </a:r>
            </a:p>
          </p:txBody>
        </p:sp>
      </p:grpSp>
      <p:grpSp>
        <p:nvGrpSpPr>
          <p:cNvPr id="37" name="Group 36">
            <a:extLst>
              <a:ext uri="{FF2B5EF4-FFF2-40B4-BE49-F238E27FC236}">
                <a16:creationId xmlns:a16="http://schemas.microsoft.com/office/drawing/2014/main" id="{8BCEC640-165C-47FB-8E86-BDCDF85F0576}"/>
              </a:ext>
            </a:extLst>
          </p:cNvPr>
          <p:cNvGrpSpPr/>
          <p:nvPr/>
        </p:nvGrpSpPr>
        <p:grpSpPr>
          <a:xfrm>
            <a:off x="126548" y="912134"/>
            <a:ext cx="4048963" cy="1494898"/>
            <a:chOff x="262261" y="1126234"/>
            <a:chExt cx="2974209" cy="1494898"/>
          </a:xfrm>
        </p:grpSpPr>
        <p:sp>
          <p:nvSpPr>
            <p:cNvPr id="33" name="TextBox 32">
              <a:extLst>
                <a:ext uri="{FF2B5EF4-FFF2-40B4-BE49-F238E27FC236}">
                  <a16:creationId xmlns:a16="http://schemas.microsoft.com/office/drawing/2014/main" id="{9D787AA4-AF0D-41F2-B93E-BEC303F59172}"/>
                </a:ext>
              </a:extLst>
            </p:cNvPr>
            <p:cNvSpPr txBox="1"/>
            <p:nvPr/>
          </p:nvSpPr>
          <p:spPr>
            <a:xfrm>
              <a:off x="263289" y="1126234"/>
              <a:ext cx="2973181"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Background</a:t>
              </a:r>
            </a:p>
          </p:txBody>
        </p:sp>
        <p:sp>
          <p:nvSpPr>
            <p:cNvPr id="34" name="Rectangle 33">
              <a:extLst>
                <a:ext uri="{FF2B5EF4-FFF2-40B4-BE49-F238E27FC236}">
                  <a16:creationId xmlns:a16="http://schemas.microsoft.com/office/drawing/2014/main" id="{761F7F25-FFF2-4A0A-AD3D-99620CBA38AB}"/>
                </a:ext>
              </a:extLst>
            </p:cNvPr>
            <p:cNvSpPr/>
            <p:nvPr/>
          </p:nvSpPr>
          <p:spPr>
            <a:xfrm>
              <a:off x="262261" y="1415720"/>
              <a:ext cx="2974209" cy="1205412"/>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marR="0" lvl="0" indent="-112713" algn="just">
                <a:spcBef>
                  <a:spcPts val="0"/>
                </a:spcBef>
                <a:spcAft>
                  <a:spcPts val="0"/>
                </a:spcAft>
                <a:buFont typeface="Arial" panose="020B0604020202020204" pitchFamily="34" charset="0"/>
                <a:buChar char="•"/>
                <a:tabLst>
                  <a:tab pos="457200" algn="l"/>
                </a:tabLst>
              </a:pP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Research suggests low intensity affective experiences prompt cognitive reappraisal </a:t>
              </a:r>
              <a:r>
                <a:rPr lang="en-US" sz="950" dirty="0">
                  <a:solidFill>
                    <a:srgbClr val="000000"/>
                  </a:solidFill>
                  <a:latin typeface="Arial Nova Light" panose="020B0304020202020204" pitchFamily="34" charset="0"/>
                  <a:ea typeface="Calibri" panose="020F0502020204030204" pitchFamily="34" charset="0"/>
                  <a:cs typeface="Times New Roman" panose="02020603050405020304" pitchFamily="18" charset="0"/>
                </a:rPr>
                <a:t>strategies </a:t>
              </a: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and high intensity experiences prompt disengagement techniques, such as distraction or suppression </a:t>
              </a:r>
              <a:r>
                <a:rPr lang="en-US" sz="950" kern="1200" baseline="300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1-3</a:t>
              </a: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a:t>
              </a:r>
              <a:endParaRPr lang="en-US" sz="950" dirty="0">
                <a:effectLst/>
                <a:latin typeface="Arial Nova Light" panose="020B0304020202020204" pitchFamily="34" charset="0"/>
                <a:ea typeface="Times New Roman" panose="02020603050405020304" pitchFamily="18" charset="0"/>
                <a:cs typeface="Times New Roman" panose="02020603050405020304" pitchFamily="18" charset="0"/>
              </a:endParaRPr>
            </a:p>
            <a:p>
              <a:pPr marL="112713" marR="0" lvl="0" indent="-112713" algn="just">
                <a:spcBef>
                  <a:spcPts val="0"/>
                </a:spcBef>
                <a:spcAft>
                  <a:spcPts val="0"/>
                </a:spcAft>
                <a:buFont typeface="Arial" panose="020B0604020202020204" pitchFamily="34" charset="0"/>
                <a:buChar char="•"/>
                <a:tabLst>
                  <a:tab pos="457200" algn="l"/>
                </a:tabLst>
              </a:pP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However, lab studies and EMA studies </a:t>
              </a:r>
              <a:r>
                <a:rPr lang="en-US" sz="950" u="sng"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may not reflect the nuances</a:t>
              </a: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 of emotion regulation choices in a strategy-naïve, real-world population.</a:t>
              </a:r>
              <a:endParaRPr lang="en-US" sz="950" dirty="0">
                <a:effectLst/>
                <a:latin typeface="Arial Nova Light" panose="020B0304020202020204" pitchFamily="34" charset="0"/>
                <a:ea typeface="Times New Roman" panose="02020603050405020304" pitchFamily="18" charset="0"/>
                <a:cs typeface="Times New Roman" panose="02020603050405020304" pitchFamily="18" charset="0"/>
              </a:endParaRPr>
            </a:p>
            <a:p>
              <a:pPr marL="112713" marR="0" lvl="0" indent="-112713" algn="just">
                <a:spcBef>
                  <a:spcPts val="0"/>
                </a:spcBef>
                <a:spcAft>
                  <a:spcPts val="0"/>
                </a:spcAft>
                <a:buFont typeface="Arial" panose="020B0604020202020204" pitchFamily="34" charset="0"/>
                <a:buChar char="•"/>
                <a:tabLst>
                  <a:tab pos="457200" algn="l"/>
                </a:tabLst>
              </a:pP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Measuring affective responses in a </a:t>
              </a:r>
              <a:r>
                <a:rPr lang="en-US" sz="950" u="sng"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controlled quasi-naturalistic environment</a:t>
              </a: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 using strategy-naïve participants may better approximate strategy selection</a:t>
              </a:r>
              <a:r>
                <a:rPr lang="en-US" sz="950" dirty="0">
                  <a:solidFill>
                    <a:srgbClr val="000000"/>
                  </a:solidFill>
                  <a:latin typeface="Arial Nova Light" panose="020B0304020202020204" pitchFamily="34" charset="0"/>
                  <a:ea typeface="Calibri" panose="020F0502020204030204" pitchFamily="34" charset="0"/>
                  <a:cs typeface="Times New Roman" panose="02020603050405020304" pitchFamily="18" charset="0"/>
                </a:rPr>
                <a:t> </a:t>
              </a: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in real-world circumstances.</a:t>
              </a:r>
              <a:endParaRPr lang="en-US" sz="950" dirty="0">
                <a:solidFill>
                  <a:schemeClr val="tx1"/>
                </a:solidFill>
                <a:latin typeface="Arial Nova Light" panose="020B0304020202020204" pitchFamily="34" charset="0"/>
              </a:endParaRPr>
            </a:p>
          </p:txBody>
        </p:sp>
      </p:grpSp>
      <p:grpSp>
        <p:nvGrpSpPr>
          <p:cNvPr id="38" name="Group 37">
            <a:extLst>
              <a:ext uri="{FF2B5EF4-FFF2-40B4-BE49-F238E27FC236}">
                <a16:creationId xmlns:a16="http://schemas.microsoft.com/office/drawing/2014/main" id="{7735F64E-4E1E-494A-B5F1-F8BAABA90DA5}"/>
              </a:ext>
            </a:extLst>
          </p:cNvPr>
          <p:cNvGrpSpPr/>
          <p:nvPr/>
        </p:nvGrpSpPr>
        <p:grpSpPr>
          <a:xfrm>
            <a:off x="125765" y="2427391"/>
            <a:ext cx="2363075" cy="3384028"/>
            <a:chOff x="263288" y="1126234"/>
            <a:chExt cx="1730012" cy="3365576"/>
          </a:xfrm>
        </p:grpSpPr>
        <p:sp>
          <p:nvSpPr>
            <p:cNvPr id="39" name="TextBox 38">
              <a:extLst>
                <a:ext uri="{FF2B5EF4-FFF2-40B4-BE49-F238E27FC236}">
                  <a16:creationId xmlns:a16="http://schemas.microsoft.com/office/drawing/2014/main" id="{83449B50-5B3F-4974-A142-36099336C9B9}"/>
                </a:ext>
              </a:extLst>
            </p:cNvPr>
            <p:cNvSpPr txBox="1"/>
            <p:nvPr/>
          </p:nvSpPr>
          <p:spPr>
            <a:xfrm>
              <a:off x="263288" y="1126234"/>
              <a:ext cx="1730012"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Methods</a:t>
              </a:r>
            </a:p>
          </p:txBody>
        </p:sp>
        <p:sp>
          <p:nvSpPr>
            <p:cNvPr id="40" name="Rectangle 39">
              <a:extLst>
                <a:ext uri="{FF2B5EF4-FFF2-40B4-BE49-F238E27FC236}">
                  <a16:creationId xmlns:a16="http://schemas.microsoft.com/office/drawing/2014/main" id="{6901384C-8D57-495E-BFE1-33E5ABACD427}"/>
                </a:ext>
              </a:extLst>
            </p:cNvPr>
            <p:cNvSpPr/>
            <p:nvPr/>
          </p:nvSpPr>
          <p:spPr>
            <a:xfrm>
              <a:off x="263289" y="1418545"/>
              <a:ext cx="1729353" cy="3073265"/>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indent="-112713" algn="just">
                <a:buFont typeface="Arial" panose="020B0604020202020204" pitchFamily="34" charset="0"/>
                <a:buChar char="•"/>
              </a:pPr>
              <a:r>
                <a:rPr lang="en-US" sz="950" dirty="0">
                  <a:solidFill>
                    <a:schemeClr val="tx1"/>
                  </a:solidFill>
                  <a:latin typeface="Arial Nova Light" panose="020B0304020202020204" pitchFamily="34" charset="0"/>
                </a:rPr>
                <a:t>54 participants progressed through a haunted house (</a:t>
              </a:r>
              <a:r>
                <a:rPr lang="en-US" sz="950" dirty="0">
                  <a:solidFill>
                    <a:schemeClr val="tx1"/>
                  </a:solidFill>
                </a:rPr>
                <a:t>x̄ </a:t>
              </a:r>
              <a:r>
                <a:rPr lang="en-US" sz="950" baseline="-25000" dirty="0">
                  <a:solidFill>
                    <a:schemeClr val="tx1"/>
                  </a:solidFill>
                  <a:latin typeface="Arial Nova Light" panose="020B0304020202020204" pitchFamily="34" charset="0"/>
                </a:rPr>
                <a:t>exposure </a:t>
              </a:r>
              <a:r>
                <a:rPr lang="en-US" sz="950" dirty="0">
                  <a:solidFill>
                    <a:schemeClr val="tx1"/>
                  </a:solidFill>
                  <a:latin typeface="Arial Nova Light" panose="020B0304020202020204" pitchFamily="34" charset="0"/>
                </a:rPr>
                <a:t>= 55.20 mins.) in groups of 3 to 5 people. </a:t>
              </a:r>
            </a:p>
            <a:p>
              <a:pPr marL="112713" indent="-112713" algn="just">
                <a:buFont typeface="Arial" panose="020B0604020202020204" pitchFamily="34" charset="0"/>
                <a:buChar char="•"/>
              </a:pPr>
              <a:r>
                <a:rPr lang="en-US" sz="950" dirty="0">
                  <a:solidFill>
                    <a:schemeClr val="tx1"/>
                  </a:solidFill>
                  <a:latin typeface="Arial Nova Light" panose="020B0304020202020204" pitchFamily="34" charset="0"/>
                </a:rPr>
                <a:t>After exposure, participants returned to the lab after a delay (</a:t>
              </a:r>
              <a:r>
                <a:rPr lang="en-US" sz="950" dirty="0">
                  <a:solidFill>
                    <a:schemeClr val="tx1"/>
                  </a:solidFill>
                </a:rPr>
                <a:t>x̄</a:t>
              </a:r>
              <a:r>
                <a:rPr lang="en-US" sz="950" dirty="0">
                  <a:solidFill>
                    <a:schemeClr val="tx1"/>
                  </a:solidFill>
                  <a:latin typeface="Arial Nova Light" panose="020B0304020202020204" pitchFamily="34" charset="0"/>
                </a:rPr>
                <a:t> = 5.98 days, </a:t>
              </a:r>
              <a:r>
                <a:rPr lang="en-US" sz="950" dirty="0" err="1">
                  <a:solidFill>
                    <a:schemeClr val="tx1"/>
                  </a:solidFill>
                  <a:latin typeface="Arial Nova Light" panose="020B0304020202020204" pitchFamily="34" charset="0"/>
                </a:rPr>
                <a:t>sd</a:t>
              </a:r>
              <a:r>
                <a:rPr lang="en-US" sz="950" dirty="0">
                  <a:solidFill>
                    <a:schemeClr val="tx1"/>
                  </a:solidFill>
                  <a:latin typeface="Arial Nova Light" panose="020B0304020202020204" pitchFamily="34" charset="0"/>
                </a:rPr>
                <a:t> = 0.79) to complete questionnaires noting 1.) </a:t>
              </a:r>
              <a:r>
                <a:rPr lang="en-US" sz="950" u="sng" dirty="0">
                  <a:solidFill>
                    <a:schemeClr val="tx1"/>
                  </a:solidFill>
                  <a:latin typeface="Arial Nova Light" panose="020B0304020202020204" pitchFamily="34" charset="0"/>
                </a:rPr>
                <a:t>ten</a:t>
              </a:r>
              <a:r>
                <a:rPr lang="en-US" sz="950" dirty="0">
                  <a:solidFill>
                    <a:schemeClr val="tx1"/>
                  </a:solidFill>
                  <a:latin typeface="Arial Nova Light" panose="020B0304020202020204" pitchFamily="34" charset="0"/>
                </a:rPr>
                <a:t> emotionally-salient </a:t>
              </a:r>
              <a:r>
                <a:rPr lang="en-US" sz="950" u="sng" dirty="0">
                  <a:solidFill>
                    <a:schemeClr val="tx1"/>
                  </a:solidFill>
                  <a:latin typeface="Arial Nova Light" panose="020B0304020202020204" pitchFamily="34" charset="0"/>
                </a:rPr>
                <a:t>events</a:t>
              </a:r>
              <a:r>
                <a:rPr lang="en-US" sz="950" dirty="0">
                  <a:solidFill>
                    <a:schemeClr val="tx1"/>
                  </a:solidFill>
                  <a:latin typeface="Arial Nova Light" panose="020B0304020202020204" pitchFamily="34" charset="0"/>
                </a:rPr>
                <a:t>, 2.) the </a:t>
              </a:r>
              <a:r>
                <a:rPr lang="en-US" sz="950" u="sng" dirty="0">
                  <a:solidFill>
                    <a:schemeClr val="tx1"/>
                  </a:solidFill>
                  <a:latin typeface="Arial Nova Light" panose="020B0304020202020204" pitchFamily="34" charset="0"/>
                </a:rPr>
                <a:t>emotions</a:t>
              </a:r>
              <a:r>
                <a:rPr lang="en-US" sz="950" dirty="0">
                  <a:solidFill>
                    <a:schemeClr val="tx1"/>
                  </a:solidFill>
                  <a:latin typeface="Arial Nova Light" panose="020B0304020202020204" pitchFamily="34" charset="0"/>
                </a:rPr>
                <a:t> felt during each event, 3.) the </a:t>
              </a:r>
              <a:r>
                <a:rPr lang="en-US" sz="950" u="sng" dirty="0">
                  <a:solidFill>
                    <a:schemeClr val="tx1"/>
                  </a:solidFill>
                  <a:latin typeface="Arial Nova Light" panose="020B0304020202020204" pitchFamily="34" charset="0"/>
                </a:rPr>
                <a:t>intensity</a:t>
              </a:r>
              <a:r>
                <a:rPr lang="en-US" sz="950" dirty="0">
                  <a:solidFill>
                    <a:schemeClr val="tx1"/>
                  </a:solidFill>
                  <a:latin typeface="Arial Nova Light" panose="020B0304020202020204" pitchFamily="34" charset="0"/>
                </a:rPr>
                <a:t> of each emotion, 4.) the </a:t>
              </a:r>
              <a:r>
                <a:rPr lang="en-US" sz="950" u="sng" dirty="0">
                  <a:solidFill>
                    <a:schemeClr val="tx1"/>
                  </a:solidFill>
                  <a:latin typeface="Arial Nova Light" panose="020B0304020202020204" pitchFamily="34" charset="0"/>
                </a:rPr>
                <a:t>extent</a:t>
              </a:r>
              <a:r>
                <a:rPr lang="en-US" sz="950" dirty="0">
                  <a:solidFill>
                    <a:schemeClr val="tx1"/>
                  </a:solidFill>
                  <a:latin typeface="Arial Nova Light" panose="020B0304020202020204" pitchFamily="34" charset="0"/>
                </a:rPr>
                <a:t> to which it was regulated, and 5.) describing their </a:t>
              </a:r>
              <a:r>
                <a:rPr lang="en-US" sz="950" u="sng" dirty="0">
                  <a:solidFill>
                    <a:schemeClr val="tx1"/>
                  </a:solidFill>
                  <a:latin typeface="Arial Nova Light" panose="020B0304020202020204" pitchFamily="34" charset="0"/>
                </a:rPr>
                <a:t>regulation strategy</a:t>
              </a:r>
              <a:r>
                <a:rPr lang="en-US" sz="950" dirty="0">
                  <a:solidFill>
                    <a:schemeClr val="tx1"/>
                  </a:solidFill>
                  <a:latin typeface="Arial Nova Light" panose="020B0304020202020204" pitchFamily="34" charset="0"/>
                </a:rPr>
                <a:t>.</a:t>
              </a:r>
            </a:p>
            <a:p>
              <a:pPr marL="112713" indent="-112713" algn="just">
                <a:buFont typeface="Arial" panose="020B0604020202020204" pitchFamily="34" charset="0"/>
                <a:buChar char="•"/>
              </a:pPr>
              <a:r>
                <a:rPr lang="en-US" sz="950" dirty="0">
                  <a:solidFill>
                    <a:schemeClr val="tx1"/>
                  </a:solidFill>
                  <a:latin typeface="Arial Nova Light" panose="020B0304020202020204" pitchFamily="34" charset="0"/>
                </a:rPr>
                <a:t>Events were organized chronologically.</a:t>
              </a:r>
              <a:endParaRPr lang="en-US" sz="8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950" dirty="0">
                  <a:solidFill>
                    <a:schemeClr val="tx1"/>
                  </a:solidFill>
                  <a:latin typeface="Arial Nova Light" panose="020B0304020202020204" pitchFamily="34" charset="0"/>
                </a:rPr>
                <a:t>Participants </a:t>
              </a:r>
              <a:r>
                <a:rPr lang="en-US" sz="950" u="sng" dirty="0">
                  <a:solidFill>
                    <a:schemeClr val="tx1"/>
                  </a:solidFill>
                  <a:latin typeface="Arial Nova Light" panose="020B0304020202020204" pitchFamily="34" charset="0"/>
                </a:rPr>
                <a:t>were not trained</a:t>
              </a:r>
              <a:r>
                <a:rPr lang="en-US" sz="950" dirty="0">
                  <a:solidFill>
                    <a:schemeClr val="tx1"/>
                  </a:solidFill>
                  <a:latin typeface="Arial Nova Light" panose="020B0304020202020204" pitchFamily="34" charset="0"/>
                </a:rPr>
                <a:t> in emotion regulation strategies prior to exposure.</a:t>
              </a:r>
            </a:p>
            <a:p>
              <a:pPr marL="112713" indent="-112713" algn="just">
                <a:buFont typeface="Arial" panose="020B0604020202020204" pitchFamily="34" charset="0"/>
                <a:buChar char="•"/>
              </a:pPr>
              <a:r>
                <a:rPr lang="en-US" sz="950" dirty="0">
                  <a:solidFill>
                    <a:schemeClr val="tx1"/>
                  </a:solidFill>
                  <a:latin typeface="Arial Nova Light" panose="020B0304020202020204" pitchFamily="34" charset="0"/>
                </a:rPr>
                <a:t>13 participants were excluded from analyses for some form of missing data. </a:t>
              </a:r>
            </a:p>
            <a:p>
              <a:pPr marL="119063" indent="-119063" algn="just">
                <a:buFont typeface="Arial" panose="020B0604020202020204" pitchFamily="34" charset="0"/>
                <a:buChar char="•"/>
              </a:pPr>
              <a:r>
                <a:rPr lang="en-US" sz="950" dirty="0">
                  <a:solidFill>
                    <a:schemeClr val="tx1"/>
                  </a:solidFill>
                  <a:latin typeface="Arial Nova Light" panose="020B0304020202020204" pitchFamily="34" charset="0"/>
                </a:rPr>
                <a:t>Two hypotheses-blind trained raters classified strategy descriptions into one </a:t>
              </a:r>
              <a:r>
                <a:rPr lang="en-US" sz="950" i="1" dirty="0">
                  <a:solidFill>
                    <a:schemeClr val="tx1"/>
                  </a:solidFill>
                  <a:latin typeface="Arial Nova Light" panose="020B0304020202020204" pitchFamily="34" charset="0"/>
                </a:rPr>
                <a:t>or more </a:t>
              </a:r>
              <a:r>
                <a:rPr lang="en-US" sz="950" dirty="0">
                  <a:solidFill>
                    <a:schemeClr val="tx1"/>
                  </a:solidFill>
                  <a:latin typeface="Arial Nova Light" panose="020B0304020202020204" pitchFamily="34" charset="0"/>
                </a:rPr>
                <a:t>strategy categories (IRR Agreement = 0.881).</a:t>
              </a:r>
            </a:p>
            <a:p>
              <a:pPr algn="just"/>
              <a:endParaRPr lang="en-US" sz="400" dirty="0">
                <a:solidFill>
                  <a:schemeClr val="tx1"/>
                </a:solidFill>
                <a:latin typeface="Arial Nova Light" panose="020B0304020202020204" pitchFamily="34" charset="0"/>
              </a:endParaRPr>
            </a:p>
          </p:txBody>
        </p:sp>
      </p:grpSp>
      <p:grpSp>
        <p:nvGrpSpPr>
          <p:cNvPr id="98" name="Group 97">
            <a:extLst>
              <a:ext uri="{FF2B5EF4-FFF2-40B4-BE49-F238E27FC236}">
                <a16:creationId xmlns:a16="http://schemas.microsoft.com/office/drawing/2014/main" id="{E086D45E-DE8C-4016-B904-9B09BA6F004A}"/>
              </a:ext>
            </a:extLst>
          </p:cNvPr>
          <p:cNvGrpSpPr/>
          <p:nvPr/>
        </p:nvGrpSpPr>
        <p:grpSpPr>
          <a:xfrm>
            <a:off x="9086528" y="3212956"/>
            <a:ext cx="2953894" cy="2553234"/>
            <a:chOff x="4032759" y="4768529"/>
            <a:chExt cx="3953809" cy="2553234"/>
          </a:xfrm>
        </p:grpSpPr>
        <p:sp>
          <p:nvSpPr>
            <p:cNvPr id="99" name="TextBox 98">
              <a:extLst>
                <a:ext uri="{FF2B5EF4-FFF2-40B4-BE49-F238E27FC236}">
                  <a16:creationId xmlns:a16="http://schemas.microsoft.com/office/drawing/2014/main" id="{E765795E-20B8-41D0-B405-42B1DA59068C}"/>
                </a:ext>
              </a:extLst>
            </p:cNvPr>
            <p:cNvSpPr txBox="1"/>
            <p:nvPr/>
          </p:nvSpPr>
          <p:spPr>
            <a:xfrm>
              <a:off x="4032759" y="4768529"/>
              <a:ext cx="3953809"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Discussion</a:t>
              </a:r>
            </a:p>
          </p:txBody>
        </p:sp>
        <p:sp>
          <p:nvSpPr>
            <p:cNvPr id="100" name="Rectangle 99">
              <a:extLst>
                <a:ext uri="{FF2B5EF4-FFF2-40B4-BE49-F238E27FC236}">
                  <a16:creationId xmlns:a16="http://schemas.microsoft.com/office/drawing/2014/main" id="{50CFEDFD-6800-46E0-BACF-CAE028419912}"/>
                </a:ext>
              </a:extLst>
            </p:cNvPr>
            <p:cNvSpPr/>
            <p:nvPr/>
          </p:nvSpPr>
          <p:spPr>
            <a:xfrm>
              <a:off x="4032759" y="5064528"/>
              <a:ext cx="3942629" cy="2257235"/>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Our results suggest </a:t>
              </a:r>
              <a:r>
                <a:rPr lang="en-US" sz="1000" u="sng" dirty="0">
                  <a:solidFill>
                    <a:schemeClr val="tx1"/>
                  </a:solidFill>
                  <a:latin typeface="Arial Nova Light" panose="020B0304020202020204" pitchFamily="34" charset="0"/>
                </a:rPr>
                <a:t>affective intensity</a:t>
              </a:r>
              <a:r>
                <a:rPr lang="en-US" sz="1000" dirty="0">
                  <a:solidFill>
                    <a:schemeClr val="tx1"/>
                  </a:solidFill>
                  <a:latin typeface="Arial Nova Light" panose="020B0304020202020204" pitchFamily="34" charset="0"/>
                </a:rPr>
                <a:t> predicts regulation extent, but </a:t>
              </a:r>
              <a:r>
                <a:rPr lang="en-US" sz="1000" u="sng" dirty="0">
                  <a:solidFill>
                    <a:schemeClr val="tx1"/>
                  </a:solidFill>
                  <a:latin typeface="Arial Nova Light" panose="020B0304020202020204" pitchFamily="34" charset="0"/>
                </a:rPr>
                <a:t>fails to demonstrate predictive utility</a:t>
              </a:r>
              <a:r>
                <a:rPr lang="en-US" sz="1000" dirty="0">
                  <a:solidFill>
                    <a:schemeClr val="tx1"/>
                  </a:solidFill>
                  <a:latin typeface="Arial Nova Light" panose="020B0304020202020204" pitchFamily="34" charset="0"/>
                </a:rPr>
                <a:t> towards regulation </a:t>
              </a:r>
              <a:r>
                <a:rPr lang="en-US" sz="1000" u="sng" dirty="0">
                  <a:solidFill>
                    <a:schemeClr val="tx1"/>
                  </a:solidFill>
                  <a:latin typeface="Arial Nova Light" panose="020B0304020202020204" pitchFamily="34" charset="0"/>
                </a:rPr>
                <a:t>strategy choice</a:t>
              </a:r>
              <a:r>
                <a:rPr lang="en-US" sz="1000" dirty="0">
                  <a:solidFill>
                    <a:schemeClr val="tx1"/>
                  </a:solidFill>
                  <a:latin typeface="Arial Nova Light" panose="020B0304020202020204" pitchFamily="34" charset="0"/>
                </a:rPr>
                <a:t>.</a:t>
              </a:r>
            </a:p>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When resources are not strained, strategy selection may be better predicted by personal differences, like expectations, goals, and preferences, than fit</a:t>
              </a:r>
              <a:r>
                <a:rPr lang="en-US" sz="1000" baseline="30000" dirty="0">
                  <a:solidFill>
                    <a:schemeClr val="tx1"/>
                  </a:solidFill>
                  <a:latin typeface="Arial Nova Light" panose="020B0304020202020204" pitchFamily="34" charset="0"/>
                </a:rPr>
                <a:t>4</a:t>
              </a:r>
              <a:r>
                <a:rPr lang="en-US" sz="1000" dirty="0">
                  <a:solidFill>
                    <a:schemeClr val="tx1"/>
                  </a:solidFill>
                  <a:latin typeface="Arial Nova Light" panose="020B0304020202020204" pitchFamily="34" charset="0"/>
                </a:rPr>
                <a:t>.</a:t>
              </a:r>
            </a:p>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Limitations include a limited intensity range, end-point measurement of affective processing, and preponderance of multi-strategy events.</a:t>
              </a:r>
            </a:p>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Future analyses will attempt to identify individual difference measurements which might better predict strategy choice in naturalistic settings.</a:t>
              </a:r>
            </a:p>
          </p:txBody>
        </p:sp>
      </p:grpSp>
      <p:pic>
        <p:nvPicPr>
          <p:cNvPr id="64" name="Picture 63" descr="Logo, company name&#10;&#10;Description automatically generated">
            <a:extLst>
              <a:ext uri="{FF2B5EF4-FFF2-40B4-BE49-F238E27FC236}">
                <a16:creationId xmlns:a16="http://schemas.microsoft.com/office/drawing/2014/main" id="{0B2CE857-6732-42E6-81D9-1C07D331AC42}"/>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10000" b="90000" l="1143" r="98286">
                        <a14:foregroundMark x1="5429" y1="52083" x2="5429" y2="52083"/>
                        <a14:foregroundMark x1="1143" y1="50833" x2="1143" y2="50833"/>
                        <a14:foregroundMark x1="28571" y1="42083" x2="28571" y2="42083"/>
                        <a14:foregroundMark x1="39143" y1="45000" x2="39143" y2="45000"/>
                        <a14:foregroundMark x1="54429" y1="40833" x2="54429" y2="40833"/>
                        <a14:foregroundMark x1="68714" y1="40417" x2="68714" y2="40417"/>
                        <a14:foregroundMark x1="80429" y1="44583" x2="80429" y2="44583"/>
                        <a14:foregroundMark x1="92000" y1="45833" x2="92000" y2="45833"/>
                        <a14:foregroundMark x1="98286" y1="56250" x2="98286" y2="56250"/>
                        <a14:foregroundMark x1="96571" y1="76250" x2="96571" y2="76250"/>
                        <a14:foregroundMark x1="88857" y1="68750" x2="88857" y2="68750"/>
                        <a14:foregroundMark x1="82000" y1="71250" x2="82000" y2="71250"/>
                        <a14:foregroundMark x1="74857" y1="74167" x2="74857" y2="74167"/>
                        <a14:foregroundMark x1="65857" y1="72083" x2="65857" y2="72083"/>
                        <a14:foregroundMark x1="49429" y1="72500" x2="49429" y2="72500"/>
                        <a14:foregroundMark x1="38429" y1="74167" x2="38429" y2="74167"/>
                        <a14:foregroundMark x1="29714" y1="72500" x2="29714" y2="72500"/>
                        <a14:foregroundMark x1="57571" y1="70833" x2="57571" y2="70833"/>
                        <a14:foregroundMark x1="43857" y1="79167" x2="43857" y2="79167"/>
                        <a14:backgroundMark x1="2286" y1="33333" x2="2286" y2="33333"/>
                        <a14:backgroundMark x1="5429" y1="35833" x2="5429" y2="35833"/>
                        <a14:backgroundMark x1="11286" y1="40417" x2="11286" y2="40417"/>
                        <a14:backgroundMark x1="12286" y1="74583" x2="12286" y2="74583"/>
                        <a14:backgroundMark x1="67286" y1="72083" x2="67286" y2="72083"/>
                        <a14:backgroundMark x1="57000" y1="72500" x2="57000" y2="72500"/>
                        <a14:backgroundMark x1="43429" y1="72500" x2="43429" y2="72500"/>
                      </a14:backgroundRemoval>
                    </a14:imgEffect>
                  </a14:imgLayer>
                </a14:imgProps>
              </a:ext>
              <a:ext uri="{28A0092B-C50C-407E-A947-70E740481C1C}">
                <a14:useLocalDpi xmlns:a14="http://schemas.microsoft.com/office/drawing/2010/main" val="0"/>
              </a:ext>
            </a:extLst>
          </a:blip>
          <a:srcRect l="20472" r="-1633"/>
          <a:stretch/>
        </p:blipFill>
        <p:spPr>
          <a:xfrm>
            <a:off x="730896" y="316795"/>
            <a:ext cx="942059" cy="369745"/>
          </a:xfrm>
          <a:prstGeom prst="rect">
            <a:avLst/>
          </a:prstGeom>
        </p:spPr>
      </p:pic>
      <p:grpSp>
        <p:nvGrpSpPr>
          <p:cNvPr id="26" name="Group 25">
            <a:extLst>
              <a:ext uri="{FF2B5EF4-FFF2-40B4-BE49-F238E27FC236}">
                <a16:creationId xmlns:a16="http://schemas.microsoft.com/office/drawing/2014/main" id="{A5BC0C72-3BB6-4DB1-9040-46E9A0299E8A}"/>
              </a:ext>
            </a:extLst>
          </p:cNvPr>
          <p:cNvGrpSpPr/>
          <p:nvPr/>
        </p:nvGrpSpPr>
        <p:grpSpPr>
          <a:xfrm>
            <a:off x="1672955" y="163113"/>
            <a:ext cx="1045479" cy="677108"/>
            <a:chOff x="1669746" y="237704"/>
            <a:chExt cx="1045479" cy="677108"/>
          </a:xfrm>
        </p:grpSpPr>
        <p:sp>
          <p:nvSpPr>
            <p:cNvPr id="18" name="TextBox 17">
              <a:extLst>
                <a:ext uri="{FF2B5EF4-FFF2-40B4-BE49-F238E27FC236}">
                  <a16:creationId xmlns:a16="http://schemas.microsoft.com/office/drawing/2014/main" id="{7364689B-839F-4E1A-BF87-16B7D93646D6}"/>
                </a:ext>
              </a:extLst>
            </p:cNvPr>
            <p:cNvSpPr txBox="1"/>
            <p:nvPr/>
          </p:nvSpPr>
          <p:spPr>
            <a:xfrm>
              <a:off x="1669746" y="560869"/>
              <a:ext cx="1045479" cy="353943"/>
            </a:xfrm>
            <a:prstGeom prst="rect">
              <a:avLst/>
            </a:prstGeom>
            <a:noFill/>
          </p:spPr>
          <p:txBody>
            <a:bodyPr wrap="none" rtlCol="0">
              <a:spAutoFit/>
            </a:bodyPr>
            <a:lstStyle/>
            <a:p>
              <a:pPr algn="ctr"/>
              <a:r>
                <a:rPr lang="en-US" sz="1700" dirty="0">
                  <a:latin typeface="Urdu Typesetting" panose="020B0604020202020204" pitchFamily="66" charset="-78"/>
                  <a:cs typeface="Urdu Typesetting" panose="020B0604020202020204" pitchFamily="66" charset="-78"/>
                </a:rPr>
                <a:t>SAN LAB</a:t>
              </a:r>
            </a:p>
          </p:txBody>
        </p:sp>
        <p:cxnSp>
          <p:nvCxnSpPr>
            <p:cNvPr id="20" name="Straight Connector 19">
              <a:extLst>
                <a:ext uri="{FF2B5EF4-FFF2-40B4-BE49-F238E27FC236}">
                  <a16:creationId xmlns:a16="http://schemas.microsoft.com/office/drawing/2014/main" id="{40049E61-AB1A-408E-8812-35A9F72942F1}"/>
                </a:ext>
              </a:extLst>
            </p:cNvPr>
            <p:cNvCxnSpPr>
              <a:cxnSpLocks/>
            </p:cNvCxnSpPr>
            <p:nvPr/>
          </p:nvCxnSpPr>
          <p:spPr>
            <a:xfrm>
              <a:off x="1797352" y="622431"/>
              <a:ext cx="128210" cy="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A1757A3-F1E1-48AD-81AF-66020AD1D87C}"/>
                </a:ext>
              </a:extLst>
            </p:cNvPr>
            <p:cNvCxnSpPr>
              <a:cxnSpLocks/>
            </p:cNvCxnSpPr>
            <p:nvPr/>
          </p:nvCxnSpPr>
          <p:spPr>
            <a:xfrm>
              <a:off x="2426494" y="622431"/>
              <a:ext cx="145256" cy="736"/>
            </a:xfrm>
            <a:prstGeom prst="line">
              <a:avLst/>
            </a:prstGeom>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B9674A20-FB11-4B51-9AAA-7809729869B9}"/>
                </a:ext>
              </a:extLst>
            </p:cNvPr>
            <p:cNvPicPr>
              <a:picLocks noChangeAspect="1"/>
            </p:cNvPicPr>
            <p:nvPr/>
          </p:nvPicPr>
          <p:blipFill>
            <a:blip r:embed="rId6">
              <a:alphaModFix/>
              <a:extLst>
                <a:ext uri="{BEBA8EAE-BF5A-486C-A8C5-ECC9F3942E4B}">
                  <a14:imgProps xmlns:a14="http://schemas.microsoft.com/office/drawing/2010/main">
                    <a14:imgLayer r:embed="rId7">
                      <a14:imgEffect>
                        <a14:backgroundRemoval t="1724" b="87500" l="4167" r="96591">
                          <a14:foregroundMark x1="26515" y1="10345" x2="25000" y2="24138"/>
                          <a14:foregroundMark x1="34091" y1="40086" x2="41288" y2="16810"/>
                          <a14:foregroundMark x1="41288" y1="16810" x2="48864" y2="7328"/>
                          <a14:foregroundMark x1="46970" y1="30172" x2="41667" y2="22845"/>
                          <a14:foregroundMark x1="51894" y1="31466" x2="52652" y2="35776"/>
                          <a14:foregroundMark x1="43561" y1="48276" x2="29545" y2="39655"/>
                          <a14:foregroundMark x1="45833" y1="40948" x2="46591" y2="39655"/>
                          <a14:foregroundMark x1="51136" y1="7328" x2="58712" y2="3448"/>
                          <a14:foregroundMark x1="65026" y1="7328" x2="70076" y2="10776"/>
                          <a14:foregroundMark x1="60606" y1="4310" x2="65026" y2="7328"/>
                          <a14:foregroundMark x1="73288" y1="12500" x2="76136" y2="32759"/>
                          <a14:foregroundMark x1="73167" y1="11638" x2="73288" y2="12500"/>
                          <a14:foregroundMark x1="73106" y1="11207" x2="73167" y2="11638"/>
                          <a14:foregroundMark x1="73106" y1="33190" x2="78409" y2="38793"/>
                          <a14:foregroundMark x1="81818" y1="44828" x2="84848" y2="42672"/>
                          <a14:foregroundMark x1="83291" y1="12500" x2="84848" y2="12931"/>
                          <a14:foregroundMark x1="80177" y1="11638" x2="83291" y2="12500"/>
                          <a14:foregroundMark x1="78620" y1="11207" x2="80177" y2="11638"/>
                          <a14:foregroundMark x1="77063" y1="10776" x2="78620" y2="11207"/>
                          <a14:foregroundMark x1="70833" y1="9052" x2="77063" y2="10776"/>
                          <a14:foregroundMark x1="84425" y1="12500" x2="86364" y2="15948"/>
                          <a14:foregroundMark x1="83940" y1="11638" x2="84425" y2="12500"/>
                          <a14:foregroundMark x1="83698" y1="11207" x2="83940" y2="11638"/>
                          <a14:foregroundMark x1="83456" y1="10776" x2="83698" y2="11207"/>
                          <a14:foregroundMark x1="80303" y1="5172" x2="83456" y2="10776"/>
                          <a14:foregroundMark x1="83712" y1="3879" x2="89394" y2="5172"/>
                          <a14:foregroundMark x1="90530" y1="7328" x2="95833" y2="23276"/>
                          <a14:foregroundMark x1="47348" y1="6897" x2="32197" y2="25862"/>
                          <a14:foregroundMark x1="32197" y1="25862" x2="28409" y2="35345"/>
                          <a14:foregroundMark x1="34091" y1="4741" x2="26515" y2="22414"/>
                          <a14:foregroundMark x1="18182" y1="25431" x2="6439" y2="45259"/>
                          <a14:foregroundMark x1="8333" y1="42672" x2="4545" y2="56034"/>
                          <a14:foregroundMark x1="29924" y1="50431" x2="29924" y2="50431"/>
                          <a14:foregroundMark x1="20455" y1="43966" x2="20455" y2="43966"/>
                          <a14:foregroundMark x1="21970" y1="68966" x2="21970" y2="68966"/>
                          <a14:foregroundMark x1="19697" y1="67241" x2="19697" y2="67241"/>
                          <a14:foregroundMark x1="17803" y1="65517" x2="17803" y2="65517"/>
                          <a14:foregroundMark x1="22727" y1="70259" x2="22727" y2="70259"/>
                          <a14:foregroundMark x1="23106" y1="73276" x2="23106" y2="73276"/>
                          <a14:foregroundMark x1="25000" y1="75431" x2="25000" y2="75431"/>
                          <a14:foregroundMark x1="28409" y1="75431" x2="28409" y2="75431"/>
                          <a14:foregroundMark x1="33712" y1="76724" x2="33712" y2="76724"/>
                          <a14:foregroundMark x1="38258" y1="75431" x2="38258" y2="75431"/>
                          <a14:foregroundMark x1="41667" y1="75431" x2="41667" y2="75431"/>
                          <a14:foregroundMark x1="43182" y1="75000" x2="43182" y2="75000"/>
                          <a14:foregroundMark x1="45076" y1="72845" x2="45076" y2="72845"/>
                          <a14:foregroundMark x1="45833" y1="70690" x2="45833" y2="70690"/>
                          <a14:foregroundMark x1="46970" y1="67672" x2="46970" y2="67672"/>
                          <a14:foregroundMark x1="66667" y1="53448" x2="66667" y2="53448"/>
                          <a14:foregroundMark x1="66667" y1="46121" x2="66667" y2="52586"/>
                          <a14:foregroundMark x1="66667" y1="57328" x2="66667" y2="57328"/>
                          <a14:foregroundMark x1="66667" y1="59483" x2="66667" y2="59483"/>
                          <a14:foregroundMark x1="66667" y1="61638" x2="66667" y2="61638"/>
                          <a14:foregroundMark x1="94697" y1="49569" x2="94697" y2="49569"/>
                          <a14:foregroundMark x1="90909" y1="62069" x2="90909" y2="62069"/>
                          <a14:foregroundMark x1="81061" y1="65086" x2="81061" y2="65086"/>
                          <a14:foregroundMark x1="79545" y1="65948" x2="79545" y2="65948"/>
                          <a14:foregroundMark x1="76894" y1="66379" x2="76894" y2="66379"/>
                          <a14:foregroundMark x1="75758" y1="68103" x2="75758" y2="68103"/>
                          <a14:foregroundMark x1="68939" y1="70259" x2="68939" y2="70259"/>
                          <a14:foregroundMark x1="65909" y1="70259" x2="65909" y2="70259"/>
                          <a14:foregroundMark x1="85985" y1="61638" x2="85985" y2="61638"/>
                          <a14:foregroundMark x1="96591" y1="61207" x2="96591" y2="61207"/>
                          <a14:foregroundMark x1="68561" y1="62500" x2="68561" y2="62500"/>
                          <a14:foregroundMark x1="64015" y1="62500" x2="64015" y2="62500"/>
                          <a14:foregroundMark x1="60606" y1="63793" x2="60606" y2="63793"/>
                          <a14:foregroundMark x1="59091" y1="64655" x2="59091" y2="64655"/>
                          <a14:foregroundMark x1="57955" y1="65086" x2="57955" y2="65086"/>
                          <a14:foregroundMark x1="50758" y1="40517" x2="51136" y2="40517"/>
                          <a14:foregroundMark x1="76515" y1="11638" x2="77652" y2="13362"/>
                          <a14:foregroundMark x1="88636" y1="56897" x2="88636" y2="56897"/>
                          <a14:foregroundMark x1="12500" y1="59052" x2="12500" y2="59052"/>
                          <a14:backgroundMark x1="65152" y1="18966" x2="65152" y2="18966"/>
                          <a14:backgroundMark x1="64394" y1="7328" x2="64394" y2="7328"/>
                          <a14:backgroundMark x1="77273" y1="10776" x2="77273" y2="10776"/>
                        </a14:backgroundRemoval>
                      </a14:imgEffect>
                    </a14:imgLayer>
                  </a14:imgProps>
                </a:ext>
              </a:extLst>
            </a:blip>
            <a:stretch>
              <a:fillRect/>
            </a:stretch>
          </p:blipFill>
          <p:spPr>
            <a:xfrm>
              <a:off x="1839216" y="237704"/>
              <a:ext cx="706541" cy="620901"/>
            </a:xfrm>
            <a:prstGeom prst="rect">
              <a:avLst/>
            </a:prstGeom>
          </p:spPr>
        </p:pic>
      </p:grpSp>
      <p:sp>
        <p:nvSpPr>
          <p:cNvPr id="82" name="TextBox 81">
            <a:extLst>
              <a:ext uri="{FF2B5EF4-FFF2-40B4-BE49-F238E27FC236}">
                <a16:creationId xmlns:a16="http://schemas.microsoft.com/office/drawing/2014/main" id="{7968F6F5-29D7-41BA-BB45-16667F679F97}"/>
              </a:ext>
            </a:extLst>
          </p:cNvPr>
          <p:cNvSpPr txBox="1"/>
          <p:nvPr/>
        </p:nvSpPr>
        <p:spPr>
          <a:xfrm>
            <a:off x="9890047" y="729191"/>
            <a:ext cx="2012886" cy="230832"/>
          </a:xfrm>
          <a:prstGeom prst="rect">
            <a:avLst/>
          </a:prstGeom>
          <a:noFill/>
        </p:spPr>
        <p:txBody>
          <a:bodyPr wrap="square" rtlCol="0">
            <a:spAutoFit/>
          </a:bodyPr>
          <a:lstStyle/>
          <a:p>
            <a:pPr algn="ctr"/>
            <a:r>
              <a:rPr lang="en-US" sz="850" b="1" dirty="0">
                <a:latin typeface="Arial Nova Light" panose="020B0304020202020204" pitchFamily="34" charset="0"/>
              </a:rPr>
              <a:t>*Contact: </a:t>
            </a:r>
            <a:r>
              <a:rPr lang="en-US" sz="850" dirty="0">
                <a:latin typeface="Arial Nova Light" panose="020B0304020202020204" pitchFamily="34" charset="0"/>
              </a:rPr>
              <a:t>Billy.Mitchell@temple.edu</a:t>
            </a:r>
          </a:p>
        </p:txBody>
      </p:sp>
      <p:grpSp>
        <p:nvGrpSpPr>
          <p:cNvPr id="42" name="Group 41">
            <a:extLst>
              <a:ext uri="{FF2B5EF4-FFF2-40B4-BE49-F238E27FC236}">
                <a16:creationId xmlns:a16="http://schemas.microsoft.com/office/drawing/2014/main" id="{3222531C-BFC9-4FB5-A9AB-09035B4E86BC}"/>
              </a:ext>
            </a:extLst>
          </p:cNvPr>
          <p:cNvGrpSpPr/>
          <p:nvPr/>
        </p:nvGrpSpPr>
        <p:grpSpPr>
          <a:xfrm>
            <a:off x="8016491" y="908991"/>
            <a:ext cx="4032359" cy="2239584"/>
            <a:chOff x="-1527923" y="1126234"/>
            <a:chExt cx="4282470" cy="2239585"/>
          </a:xfrm>
        </p:grpSpPr>
        <p:sp>
          <p:nvSpPr>
            <p:cNvPr id="43" name="TextBox 42">
              <a:extLst>
                <a:ext uri="{FF2B5EF4-FFF2-40B4-BE49-F238E27FC236}">
                  <a16:creationId xmlns:a16="http://schemas.microsoft.com/office/drawing/2014/main" id="{7F3C1E62-2EA9-4781-8D21-86CED81DB519}"/>
                </a:ext>
              </a:extLst>
            </p:cNvPr>
            <p:cNvSpPr txBox="1"/>
            <p:nvPr/>
          </p:nvSpPr>
          <p:spPr>
            <a:xfrm>
              <a:off x="-1527923" y="1126234"/>
              <a:ext cx="4282469"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Analyses</a:t>
              </a:r>
            </a:p>
          </p:txBody>
        </p:sp>
        <p:sp>
          <p:nvSpPr>
            <p:cNvPr id="44" name="Rectangle 43">
              <a:extLst>
                <a:ext uri="{FF2B5EF4-FFF2-40B4-BE49-F238E27FC236}">
                  <a16:creationId xmlns:a16="http://schemas.microsoft.com/office/drawing/2014/main" id="{8C7FEA4D-F0D4-4160-809A-A31D320D0670}"/>
                </a:ext>
              </a:extLst>
            </p:cNvPr>
            <p:cNvSpPr/>
            <p:nvPr/>
          </p:nvSpPr>
          <p:spPr>
            <a:xfrm>
              <a:off x="-1527921" y="1410334"/>
              <a:ext cx="4282468" cy="1955485"/>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Events lacking categorical strategies or indications of downregulation were excluded (n</a:t>
              </a:r>
              <a:r>
                <a:rPr lang="en-US" sz="900" baseline="-25000" dirty="0">
                  <a:solidFill>
                    <a:schemeClr val="tx1"/>
                  </a:solidFill>
                  <a:latin typeface="Arial Nova Light" panose="020B0304020202020204" pitchFamily="34" charset="0"/>
                </a:rPr>
                <a:t>obs.</a:t>
              </a:r>
              <a:r>
                <a:rPr lang="en-US" sz="900" dirty="0">
                  <a:solidFill>
                    <a:schemeClr val="tx1"/>
                  </a:solidFill>
                  <a:latin typeface="Arial Nova Light" panose="020B0304020202020204" pitchFamily="34" charset="0"/>
                </a:rPr>
                <a:t> = 1574), resulting in a dataset of </a:t>
              </a:r>
              <a:r>
                <a:rPr lang="en-US" sz="900" u="sng" dirty="0">
                  <a:solidFill>
                    <a:schemeClr val="tx1"/>
                  </a:solidFill>
                  <a:latin typeface="Arial Nova Light" panose="020B0304020202020204" pitchFamily="34" charset="0"/>
                </a:rPr>
                <a:t>445 observations</a:t>
              </a:r>
              <a:r>
                <a:rPr lang="en-US" sz="900" dirty="0">
                  <a:solidFill>
                    <a:schemeClr val="tx1"/>
                  </a:solidFill>
                  <a:latin typeface="Arial Nova Light" panose="020B0304020202020204" pitchFamily="34" charset="0"/>
                </a:rPr>
                <a:t> from </a:t>
              </a:r>
              <a:r>
                <a:rPr lang="en-US" sz="900" u="sng" dirty="0">
                  <a:solidFill>
                    <a:schemeClr val="tx1"/>
                  </a:solidFill>
                  <a:latin typeface="Arial Nova Light" panose="020B0304020202020204" pitchFamily="34" charset="0"/>
                </a:rPr>
                <a:t>144 events</a:t>
              </a:r>
              <a:r>
                <a:rPr lang="en-US" sz="900" dirty="0">
                  <a:solidFill>
                    <a:schemeClr val="tx1"/>
                  </a:solidFill>
                  <a:latin typeface="Arial Nova Light" panose="020B0304020202020204" pitchFamily="34" charset="0"/>
                </a:rPr>
                <a:t>.</a:t>
              </a: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35 events (24.3%) were categorized within two strategies. Analyses were performed including and excluding these events with no significant differences. Results presented represent the </a:t>
              </a:r>
              <a:r>
                <a:rPr lang="en-US" sz="900" i="1" dirty="0">
                  <a:solidFill>
                    <a:schemeClr val="tx1"/>
                  </a:solidFill>
                  <a:latin typeface="Arial Nova Light" panose="020B0304020202020204" pitchFamily="34" charset="0"/>
                </a:rPr>
                <a:t>inclusion</a:t>
              </a:r>
              <a:r>
                <a:rPr lang="en-US" sz="900" dirty="0">
                  <a:solidFill>
                    <a:schemeClr val="tx1"/>
                  </a:solidFill>
                  <a:latin typeface="Arial Nova Light" panose="020B0304020202020204" pitchFamily="34" charset="0"/>
                </a:rPr>
                <a:t> of multi-strategy events.</a:t>
              </a: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Hypotheses A, B, and C were tested using </a:t>
              </a:r>
              <a:r>
                <a:rPr lang="en-US" sz="900" u="sng" dirty="0">
                  <a:solidFill>
                    <a:schemeClr val="tx1"/>
                  </a:solidFill>
                  <a:latin typeface="Arial Nova Light" panose="020B0304020202020204" pitchFamily="34" charset="0"/>
                </a:rPr>
                <a:t>mixed effects linear regression modeling</a:t>
              </a:r>
              <a:r>
                <a:rPr lang="en-US" sz="900" dirty="0">
                  <a:solidFill>
                    <a:schemeClr val="tx1"/>
                  </a:solidFill>
                  <a:latin typeface="Arial Nova Light" panose="020B0304020202020204" pitchFamily="34" charset="0"/>
                </a:rPr>
                <a:t> allowing intercepts to vary randomly by participant and, for Hypothesis C, treating time as a fixed effect (ICC</a:t>
              </a:r>
              <a:r>
                <a:rPr lang="en-US" sz="900" baseline="-25000" dirty="0">
                  <a:solidFill>
                    <a:schemeClr val="tx1"/>
                  </a:solidFill>
                  <a:latin typeface="Arial Nova Light" panose="020B0304020202020204" pitchFamily="34" charset="0"/>
                </a:rPr>
                <a:t>A</a:t>
              </a:r>
              <a:r>
                <a:rPr lang="en-US" sz="900" dirty="0">
                  <a:solidFill>
                    <a:schemeClr val="tx1"/>
                  </a:solidFill>
                  <a:latin typeface="Arial Nova Light" panose="020B0304020202020204" pitchFamily="34" charset="0"/>
                </a:rPr>
                <a:t> = 0.286; ICC</a:t>
              </a:r>
              <a:r>
                <a:rPr lang="en-US" sz="900" baseline="-25000" dirty="0">
                  <a:solidFill>
                    <a:schemeClr val="tx1"/>
                  </a:solidFill>
                  <a:latin typeface="Arial Nova Light" panose="020B0304020202020204" pitchFamily="34" charset="0"/>
                </a:rPr>
                <a:t>B&amp;C</a:t>
              </a:r>
              <a:r>
                <a:rPr lang="en-US" sz="900" dirty="0">
                  <a:solidFill>
                    <a:schemeClr val="tx1"/>
                  </a:solidFill>
                  <a:latin typeface="Arial Nova Light" panose="020B0304020202020204" pitchFamily="34" charset="0"/>
                </a:rPr>
                <a:t> = 0.352)</a:t>
              </a:r>
              <a:r>
                <a:rPr lang="en-US" sz="900" baseline="-25000" dirty="0">
                  <a:solidFill>
                    <a:schemeClr val="tx1"/>
                  </a:solidFill>
                  <a:latin typeface="Arial Nova Light" panose="020B0304020202020204" pitchFamily="34" charset="0"/>
                </a:rPr>
                <a:t> </a:t>
              </a:r>
              <a:r>
                <a:rPr lang="en-US" sz="600" dirty="0">
                  <a:solidFill>
                    <a:schemeClr val="tx1"/>
                  </a:solidFill>
                  <a:latin typeface="Arial Nova Light" panose="020B0304020202020204" pitchFamily="34" charset="0"/>
                </a:rPr>
                <a:t>. </a:t>
              </a: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Hypothesis D was tested using </a:t>
              </a:r>
              <a:r>
                <a:rPr lang="en-US" sz="900" u="sng" dirty="0">
                  <a:solidFill>
                    <a:schemeClr val="tx1"/>
                  </a:solidFill>
                  <a:latin typeface="Arial Nova Light" panose="020B0304020202020204" pitchFamily="34" charset="0"/>
                </a:rPr>
                <a:t>mixed effects binary logistic regression </a:t>
              </a:r>
              <a:r>
                <a:rPr lang="en-US" sz="900" dirty="0">
                  <a:solidFill>
                    <a:schemeClr val="tx1"/>
                  </a:solidFill>
                  <a:latin typeface="Arial Nova Light" panose="020B0304020202020204" pitchFamily="34" charset="0"/>
                </a:rPr>
                <a:t>specifying reappraisal (0) and disengagement strategies (1) as outcomes, adjusting for random intercepts of participant and treating time as a fixed effect (ICC</a:t>
              </a:r>
              <a:r>
                <a:rPr lang="en-US" sz="900" baseline="-25000" dirty="0">
                  <a:solidFill>
                    <a:schemeClr val="tx1"/>
                  </a:solidFill>
                  <a:latin typeface="Arial Nova Light" panose="020B0304020202020204" pitchFamily="34" charset="0"/>
                </a:rPr>
                <a:t>D</a:t>
              </a:r>
              <a:r>
                <a:rPr lang="en-US" sz="900" dirty="0">
                  <a:solidFill>
                    <a:schemeClr val="tx1"/>
                  </a:solidFill>
                  <a:latin typeface="Arial Nova Light" panose="020B0304020202020204" pitchFamily="34" charset="0"/>
                </a:rPr>
                <a:t> = 0.620)</a:t>
              </a:r>
              <a:r>
                <a:rPr lang="en-US" sz="900" baseline="-25000" dirty="0">
                  <a:solidFill>
                    <a:schemeClr val="tx1"/>
                  </a:solidFill>
                  <a:latin typeface="Arial Nova Light" panose="020B0304020202020204" pitchFamily="34" charset="0"/>
                </a:rPr>
                <a:t> </a:t>
              </a:r>
              <a:r>
                <a:rPr lang="en-US" sz="900" dirty="0">
                  <a:solidFill>
                    <a:schemeClr val="tx1"/>
                  </a:solidFill>
                  <a:latin typeface="Arial Nova Light" panose="020B0304020202020204" pitchFamily="34" charset="0"/>
                </a:rPr>
                <a:t>.</a:t>
              </a:r>
            </a:p>
          </p:txBody>
        </p:sp>
      </p:grpSp>
      <p:grpSp>
        <p:nvGrpSpPr>
          <p:cNvPr id="59" name="Group 58">
            <a:extLst>
              <a:ext uri="{FF2B5EF4-FFF2-40B4-BE49-F238E27FC236}">
                <a16:creationId xmlns:a16="http://schemas.microsoft.com/office/drawing/2014/main" id="{70B35B41-7699-4C7A-A714-638A760E2604}"/>
              </a:ext>
            </a:extLst>
          </p:cNvPr>
          <p:cNvGrpSpPr/>
          <p:nvPr/>
        </p:nvGrpSpPr>
        <p:grpSpPr>
          <a:xfrm>
            <a:off x="7999813" y="5785193"/>
            <a:ext cx="4040611" cy="946030"/>
            <a:chOff x="3802202" y="4768529"/>
            <a:chExt cx="4729278" cy="946030"/>
          </a:xfrm>
        </p:grpSpPr>
        <p:sp>
          <p:nvSpPr>
            <p:cNvPr id="61" name="TextBox 60">
              <a:extLst>
                <a:ext uri="{FF2B5EF4-FFF2-40B4-BE49-F238E27FC236}">
                  <a16:creationId xmlns:a16="http://schemas.microsoft.com/office/drawing/2014/main" id="{77553228-0A13-47DC-A019-D4F98825E1BD}"/>
                </a:ext>
              </a:extLst>
            </p:cNvPr>
            <p:cNvSpPr txBox="1"/>
            <p:nvPr/>
          </p:nvSpPr>
          <p:spPr>
            <a:xfrm>
              <a:off x="3802202" y="4768529"/>
              <a:ext cx="4729276"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References</a:t>
              </a:r>
            </a:p>
          </p:txBody>
        </p:sp>
        <p:sp>
          <p:nvSpPr>
            <p:cNvPr id="62" name="Rectangle 61">
              <a:extLst>
                <a:ext uri="{FF2B5EF4-FFF2-40B4-BE49-F238E27FC236}">
                  <a16:creationId xmlns:a16="http://schemas.microsoft.com/office/drawing/2014/main" id="{A4E9C9CC-F8FC-451D-873D-977B766598F9}"/>
                </a:ext>
              </a:extLst>
            </p:cNvPr>
            <p:cNvSpPr/>
            <p:nvPr/>
          </p:nvSpPr>
          <p:spPr>
            <a:xfrm>
              <a:off x="3802203" y="5064531"/>
              <a:ext cx="4729277" cy="650028"/>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indent="-114300" algn="just">
                <a:buFont typeface="+mj-lt"/>
                <a:buAutoNum type="arabicPeriod"/>
              </a:pPr>
              <a:r>
                <a:rPr lang="en-US" sz="540" dirty="0" err="1">
                  <a:solidFill>
                    <a:schemeClr val="tx1"/>
                  </a:solidFill>
                  <a:latin typeface="Arial Nova Light" panose="020B0304020202020204" pitchFamily="34" charset="0"/>
                </a:rPr>
                <a:t>Millgram</a:t>
              </a:r>
              <a:r>
                <a:rPr lang="en-US" sz="540" dirty="0">
                  <a:solidFill>
                    <a:schemeClr val="tx1"/>
                  </a:solidFill>
                  <a:latin typeface="Arial Nova Light" panose="020B0304020202020204" pitchFamily="34" charset="0"/>
                </a:rPr>
                <a:t>, Y., </a:t>
              </a: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a:t>
              </a:r>
              <a:r>
                <a:rPr lang="en-US" sz="540" dirty="0" err="1">
                  <a:solidFill>
                    <a:schemeClr val="tx1"/>
                  </a:solidFill>
                  <a:latin typeface="Arial Nova Light" panose="020B0304020202020204" pitchFamily="34" charset="0"/>
                </a:rPr>
                <a:t>Kalokerinos</a:t>
              </a:r>
              <a:r>
                <a:rPr lang="en-US" sz="540" dirty="0">
                  <a:solidFill>
                    <a:schemeClr val="tx1"/>
                  </a:solidFill>
                  <a:latin typeface="Arial Nova Light" panose="020B0304020202020204" pitchFamily="34" charset="0"/>
                </a:rPr>
                <a:t>, E. K., </a:t>
              </a:r>
              <a:r>
                <a:rPr lang="en-US" sz="540" dirty="0" err="1">
                  <a:solidFill>
                    <a:schemeClr val="tx1"/>
                  </a:solidFill>
                  <a:latin typeface="Arial Nova Light" panose="020B0304020202020204" pitchFamily="34" charset="0"/>
                </a:rPr>
                <a:t>Kuppens</a:t>
              </a:r>
              <a:r>
                <a:rPr lang="en-US" sz="540" dirty="0">
                  <a:solidFill>
                    <a:schemeClr val="tx1"/>
                  </a:solidFill>
                  <a:latin typeface="Arial Nova Light" panose="020B0304020202020204" pitchFamily="34" charset="0"/>
                </a:rPr>
                <a:t>, P., &amp; Tamir, M. (2019). Do the ends dictate the means in emotion regulation? J. Exp. Psychol. Gen., 148(1), 80–96. </a:t>
              </a:r>
            </a:p>
            <a:p>
              <a:pPr marL="114300" indent="-114300" algn="just">
                <a:buFont typeface="+mj-lt"/>
                <a:buAutoNum type="arabicPeriod"/>
              </a:pPr>
              <a:r>
                <a:rPr lang="en-US" sz="540" dirty="0" err="1">
                  <a:solidFill>
                    <a:schemeClr val="tx1"/>
                  </a:solidFill>
                  <a:latin typeface="Arial Nova Light" panose="020B0304020202020204" pitchFamily="34" charset="0"/>
                </a:rPr>
                <a:t>Shafir</a:t>
              </a:r>
              <a:r>
                <a:rPr lang="en-US" sz="540" dirty="0">
                  <a:solidFill>
                    <a:schemeClr val="tx1"/>
                  </a:solidFill>
                  <a:latin typeface="Arial Nova Light" panose="020B0304020202020204" pitchFamily="34" charset="0"/>
                </a:rPr>
                <a:t>, R., </a:t>
              </a:r>
              <a:r>
                <a:rPr lang="en-US" sz="540" dirty="0" err="1">
                  <a:solidFill>
                    <a:schemeClr val="tx1"/>
                  </a:solidFill>
                  <a:latin typeface="Arial Nova Light" panose="020B0304020202020204" pitchFamily="34" charset="0"/>
                </a:rPr>
                <a:t>Thiruchselvam</a:t>
              </a:r>
              <a:r>
                <a:rPr lang="en-US" sz="540" dirty="0">
                  <a:solidFill>
                    <a:schemeClr val="tx1"/>
                  </a:solidFill>
                  <a:latin typeface="Arial Nova Light" panose="020B0304020202020204" pitchFamily="34" charset="0"/>
                </a:rPr>
                <a:t>, R., Suri, G., Gross, J. J., &amp; </a:t>
              </a: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(2016). Neural processing of emotional-intensity predicts emotion regulation choice. Social Cog. Affect. Neurosci., 11(12), 1863–1871. </a:t>
              </a:r>
            </a:p>
            <a:p>
              <a:pPr marL="114300" indent="-114300" algn="just">
                <a:buFont typeface="+mj-lt"/>
                <a:buAutoNum type="arabicPeriod"/>
              </a:pP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a:t>
              </a:r>
              <a:r>
                <a:rPr lang="en-US" sz="540" dirty="0" err="1">
                  <a:solidFill>
                    <a:schemeClr val="tx1"/>
                  </a:solidFill>
                  <a:latin typeface="Arial Nova Light" panose="020B0304020202020204" pitchFamily="34" charset="0"/>
                </a:rPr>
                <a:t>Scheibe</a:t>
              </a:r>
              <a:r>
                <a:rPr lang="en-US" sz="540" dirty="0">
                  <a:solidFill>
                    <a:schemeClr val="tx1"/>
                  </a:solidFill>
                  <a:latin typeface="Arial Nova Light" panose="020B0304020202020204" pitchFamily="34" charset="0"/>
                </a:rPr>
                <a:t>, S., Suri, G., &amp; Gross, J. J. (2011). Emotion-Regulation Choice. Psychol. Sci., 22(11), 1391–1396. </a:t>
              </a:r>
            </a:p>
            <a:p>
              <a:pPr marL="114300" indent="-114300" algn="just">
                <a:buFont typeface="+mj-lt"/>
                <a:buAutoNum type="arabicPeriod"/>
              </a:pPr>
              <a:r>
                <a:rPr lang="en-US" sz="540" dirty="0" err="1">
                  <a:solidFill>
                    <a:schemeClr val="tx1"/>
                  </a:solidFill>
                  <a:latin typeface="Arial Nova Light" panose="020B0304020202020204" pitchFamily="34" charset="0"/>
                </a:rPr>
                <a:t>Ilan</a:t>
              </a:r>
              <a:r>
                <a:rPr lang="en-US" sz="540" dirty="0">
                  <a:solidFill>
                    <a:schemeClr val="tx1"/>
                  </a:solidFill>
                  <a:latin typeface="Arial Nova Light" panose="020B0304020202020204" pitchFamily="34" charset="0"/>
                </a:rPr>
                <a:t>, S.D., Tamuz, N., &amp; </a:t>
              </a: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(2019). The fit between emotion regulation choice and individual resources is associated with adaptive functioning among young children. Cog. Emotion, 33(3), 597–605. </a:t>
              </a:r>
            </a:p>
          </p:txBody>
        </p:sp>
      </p:grpSp>
      <p:pic>
        <p:nvPicPr>
          <p:cNvPr id="46" name="Picture 45" descr="Logo&#10;&#10;Description automatically generated">
            <a:extLst>
              <a:ext uri="{FF2B5EF4-FFF2-40B4-BE49-F238E27FC236}">
                <a16:creationId xmlns:a16="http://schemas.microsoft.com/office/drawing/2014/main" id="{79577A09-81CB-4568-A70C-DF2D8946DC06}"/>
              </a:ext>
            </a:extLst>
          </p:cNvPr>
          <p:cNvPicPr>
            <a:picLocks noChangeAspect="1"/>
          </p:cNvPicPr>
          <p:nvPr/>
        </p:nvPicPr>
        <p:blipFill rotWithShape="1">
          <a:blip r:embed="rId8">
            <a:alphaModFix amt="20000"/>
            <a:duotone>
              <a:prstClr val="black"/>
              <a:schemeClr val="accent4">
                <a:tint val="45000"/>
                <a:satMod val="400000"/>
              </a:schemeClr>
            </a:duotone>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b="15284"/>
          <a:stretch/>
        </p:blipFill>
        <p:spPr>
          <a:xfrm>
            <a:off x="11372850" y="5783268"/>
            <a:ext cx="819150" cy="1074732"/>
          </a:xfrm>
          <a:prstGeom prst="rect">
            <a:avLst/>
          </a:prstGeom>
        </p:spPr>
      </p:pic>
      <p:grpSp>
        <p:nvGrpSpPr>
          <p:cNvPr id="224" name="Group 223">
            <a:extLst>
              <a:ext uri="{FF2B5EF4-FFF2-40B4-BE49-F238E27FC236}">
                <a16:creationId xmlns:a16="http://schemas.microsoft.com/office/drawing/2014/main" id="{AC3920D3-E03B-4FE3-8BAA-F46021B2088E}"/>
              </a:ext>
            </a:extLst>
          </p:cNvPr>
          <p:cNvGrpSpPr/>
          <p:nvPr/>
        </p:nvGrpSpPr>
        <p:grpSpPr>
          <a:xfrm>
            <a:off x="124251" y="5832730"/>
            <a:ext cx="2373851" cy="862707"/>
            <a:chOff x="2548966" y="2649278"/>
            <a:chExt cx="2258148" cy="862707"/>
          </a:xfrm>
        </p:grpSpPr>
        <p:grpSp>
          <p:nvGrpSpPr>
            <p:cNvPr id="94" name="Group 93">
              <a:extLst>
                <a:ext uri="{FF2B5EF4-FFF2-40B4-BE49-F238E27FC236}">
                  <a16:creationId xmlns:a16="http://schemas.microsoft.com/office/drawing/2014/main" id="{176B0ACE-4097-4797-901A-096DF12DD168}"/>
                </a:ext>
              </a:extLst>
            </p:cNvPr>
            <p:cNvGrpSpPr/>
            <p:nvPr/>
          </p:nvGrpSpPr>
          <p:grpSpPr>
            <a:xfrm>
              <a:off x="2548966" y="2649278"/>
              <a:ext cx="2258148" cy="843216"/>
              <a:chOff x="134453" y="2748319"/>
              <a:chExt cx="2451294" cy="843216"/>
            </a:xfrm>
          </p:grpSpPr>
          <p:sp>
            <p:nvSpPr>
              <p:cNvPr id="35" name="Rectangle 34">
                <a:extLst>
                  <a:ext uri="{FF2B5EF4-FFF2-40B4-BE49-F238E27FC236}">
                    <a16:creationId xmlns:a16="http://schemas.microsoft.com/office/drawing/2014/main" id="{F13397D4-2E50-410F-905E-FAB0E57F1FB2}"/>
                  </a:ext>
                </a:extLst>
              </p:cNvPr>
              <p:cNvSpPr/>
              <p:nvPr/>
            </p:nvSpPr>
            <p:spPr>
              <a:xfrm>
                <a:off x="134453" y="3037804"/>
                <a:ext cx="2451294" cy="553731"/>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50BE2A75-39F9-460C-AC65-19DF3AB58B02}"/>
                  </a:ext>
                </a:extLst>
              </p:cNvPr>
              <p:cNvSpPr txBox="1"/>
              <p:nvPr/>
            </p:nvSpPr>
            <p:spPr>
              <a:xfrm>
                <a:off x="134453" y="2748319"/>
                <a:ext cx="2451294" cy="276999"/>
              </a:xfrm>
              <a:prstGeom prst="rect">
                <a:avLst/>
              </a:prstGeom>
              <a:solidFill>
                <a:schemeClr val="accent1">
                  <a:lumMod val="50000"/>
                </a:schemeClr>
              </a:solidFill>
              <a:ln w="38100">
                <a:no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Sample</a:t>
                </a:r>
                <a:endParaRPr lang="en-US" sz="800" dirty="0">
                  <a:solidFill>
                    <a:schemeClr val="bg1"/>
                  </a:solidFill>
                  <a:latin typeface="Arial Nova Light" panose="020B0604020202020204" pitchFamily="34" charset="0"/>
                  <a:cs typeface="Arial" panose="020B0604020202020204" pitchFamily="34" charset="0"/>
                </a:endParaRPr>
              </a:p>
            </p:txBody>
          </p:sp>
        </p:grpSp>
        <p:pic>
          <p:nvPicPr>
            <p:cNvPr id="223" name="Picture 222">
              <a:extLst>
                <a:ext uri="{FF2B5EF4-FFF2-40B4-BE49-F238E27FC236}">
                  <a16:creationId xmlns:a16="http://schemas.microsoft.com/office/drawing/2014/main" id="{99945245-FB92-4883-83E6-D923075DB4B9}"/>
                </a:ext>
              </a:extLst>
            </p:cNvPr>
            <p:cNvPicPr>
              <a:picLocks noChangeAspect="1"/>
            </p:cNvPicPr>
            <p:nvPr/>
          </p:nvPicPr>
          <p:blipFill>
            <a:blip r:embed="rId10"/>
            <a:stretch>
              <a:fillRect/>
            </a:stretch>
          </p:blipFill>
          <p:spPr>
            <a:xfrm>
              <a:off x="2574959" y="2931227"/>
              <a:ext cx="2222489" cy="580758"/>
            </a:xfrm>
            <a:prstGeom prst="rect">
              <a:avLst/>
            </a:prstGeom>
          </p:spPr>
        </p:pic>
      </p:grpSp>
      <p:pic>
        <p:nvPicPr>
          <p:cNvPr id="248" name="Picture 247">
            <a:extLst>
              <a:ext uri="{FF2B5EF4-FFF2-40B4-BE49-F238E27FC236}">
                <a16:creationId xmlns:a16="http://schemas.microsoft.com/office/drawing/2014/main" id="{E4E47966-5679-45E4-A1FA-BE2308F3975B}"/>
              </a:ext>
            </a:extLst>
          </p:cNvPr>
          <p:cNvPicPr>
            <a:picLocks noChangeAspect="1"/>
          </p:cNvPicPr>
          <p:nvPr/>
        </p:nvPicPr>
        <p:blipFill rotWithShape="1">
          <a:blip r:embed="rId11"/>
          <a:srcRect l="20948" r="21962"/>
          <a:stretch/>
        </p:blipFill>
        <p:spPr>
          <a:xfrm>
            <a:off x="2543675" y="5085404"/>
            <a:ext cx="1531442" cy="1609483"/>
          </a:xfrm>
          <a:prstGeom prst="rect">
            <a:avLst/>
          </a:prstGeom>
        </p:spPr>
      </p:pic>
      <p:sp>
        <p:nvSpPr>
          <p:cNvPr id="48" name="TextBox 47">
            <a:extLst>
              <a:ext uri="{FF2B5EF4-FFF2-40B4-BE49-F238E27FC236}">
                <a16:creationId xmlns:a16="http://schemas.microsoft.com/office/drawing/2014/main" id="{8E10E7DE-83F4-4310-AFED-AE0450D81CA2}"/>
              </a:ext>
            </a:extLst>
          </p:cNvPr>
          <p:cNvSpPr txBox="1"/>
          <p:nvPr/>
        </p:nvSpPr>
        <p:spPr>
          <a:xfrm>
            <a:off x="4390168" y="2709004"/>
            <a:ext cx="3408044" cy="307777"/>
          </a:xfrm>
          <a:prstGeom prst="rect">
            <a:avLst/>
          </a:prstGeom>
          <a:solidFill>
            <a:schemeClr val="accent4">
              <a:lumMod val="75000"/>
            </a:schemeClr>
          </a:solidFill>
          <a:ln w="3175">
            <a:solidFill>
              <a:schemeClr val="bg1"/>
            </a:solidFill>
          </a:ln>
        </p:spPr>
        <p:txBody>
          <a:bodyPr wrap="square" rtlCol="0">
            <a:spAutoFit/>
          </a:bodyPr>
          <a:lstStyle/>
          <a:p>
            <a:pPr algn="ctr"/>
            <a:r>
              <a:rPr lang="en-US" sz="1400" b="1" dirty="0">
                <a:solidFill>
                  <a:schemeClr val="bg1"/>
                </a:solidFill>
                <a:latin typeface="Arial Nova Light" panose="020B0604020202020204" pitchFamily="34" charset="0"/>
                <a:cs typeface="Arial" panose="020B0604020202020204" pitchFamily="34" charset="0"/>
              </a:rPr>
              <a:t>Results</a:t>
            </a:r>
          </a:p>
        </p:txBody>
      </p:sp>
      <p:sp>
        <p:nvSpPr>
          <p:cNvPr id="281" name="TextBox 280">
            <a:extLst>
              <a:ext uri="{FF2B5EF4-FFF2-40B4-BE49-F238E27FC236}">
                <a16:creationId xmlns:a16="http://schemas.microsoft.com/office/drawing/2014/main" id="{20957932-1FA8-4615-A562-8B93E6D22A36}"/>
              </a:ext>
            </a:extLst>
          </p:cNvPr>
          <p:cNvSpPr txBox="1"/>
          <p:nvPr/>
        </p:nvSpPr>
        <p:spPr>
          <a:xfrm>
            <a:off x="2543675" y="4773418"/>
            <a:ext cx="1531441" cy="276999"/>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Strategy Frequency</a:t>
            </a:r>
          </a:p>
        </p:txBody>
      </p:sp>
      <p:sp>
        <p:nvSpPr>
          <p:cNvPr id="283" name="TextBox 282">
            <a:extLst>
              <a:ext uri="{FF2B5EF4-FFF2-40B4-BE49-F238E27FC236}">
                <a16:creationId xmlns:a16="http://schemas.microsoft.com/office/drawing/2014/main" id="{BBFD8302-7AE4-4FCE-A664-54C12E1473DC}"/>
              </a:ext>
            </a:extLst>
          </p:cNvPr>
          <p:cNvSpPr txBox="1"/>
          <p:nvPr/>
        </p:nvSpPr>
        <p:spPr>
          <a:xfrm>
            <a:off x="2543675" y="2430599"/>
            <a:ext cx="1631836" cy="278518"/>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Strategy Examples</a:t>
            </a:r>
          </a:p>
        </p:txBody>
      </p:sp>
      <p:pic>
        <p:nvPicPr>
          <p:cNvPr id="284" name="Picture 283" descr="A picture containing building, outdoor, person, stone&#10;&#10;Description automatically generated">
            <a:extLst>
              <a:ext uri="{FF2B5EF4-FFF2-40B4-BE49-F238E27FC236}">
                <a16:creationId xmlns:a16="http://schemas.microsoft.com/office/drawing/2014/main" id="{189FC2BA-C2B0-400F-86C4-B1AF22D3491A}"/>
              </a:ext>
            </a:extLst>
          </p:cNvPr>
          <p:cNvPicPr>
            <a:picLocks noChangeAspect="1"/>
          </p:cNvPicPr>
          <p:nvPr/>
        </p:nvPicPr>
        <p:blipFill rotWithShape="1">
          <a:blip r:embed="rId12">
            <a:alphaModFix amt="70000"/>
            <a:extLst>
              <a:ext uri="{BEBA8EAE-BF5A-486C-A8C5-ECC9F3942E4B}">
                <a14:imgProps xmlns:a14="http://schemas.microsoft.com/office/drawing/2010/main">
                  <a14:imgLayer r:embed="rId13">
                    <a14:imgEffect>
                      <a14:backgroundRemoval t="10000" b="90000" l="10000" r="90000">
                        <a14:foregroundMark x1="66090" y1="17440" x2="64103" y2="24384"/>
                        <a14:foregroundMark x1="64103" y1="24384" x2="64679" y2="31732"/>
                        <a14:foregroundMark x1="64679" y1="31732" x2="62604" y2="38434"/>
                        <a14:foregroundMark x1="62604" y1="38434" x2="63354" y2="45418"/>
                        <a14:foregroundMark x1="63354" y1="45418" x2="68050" y2="59144"/>
                        <a14:foregroundMark x1="68050" y1="59144" x2="68943" y2="80581"/>
                        <a14:foregroundMark x1="68943" y1="80581" x2="70787" y2="85547"/>
                        <a14:foregroundMark x1="66811" y1="20347" x2="66811" y2="20347"/>
                        <a14:foregroundMark x1="66494" y1="20791" x2="66494" y2="20791"/>
                        <a14:foregroundMark x1="67214" y1="21316" x2="67214" y2="21316"/>
                        <a14:foregroundMark x1="67214" y1="20872" x2="67214" y2="20872"/>
                        <a14:foregroundMark x1="67675" y1="20226" x2="67675" y2="20226"/>
                        <a14:foregroundMark x1="62518" y1="20226" x2="62518" y2="20226"/>
                        <a14:foregroundMark x1="62460" y1="19984" x2="62460" y2="19984"/>
                        <a14:foregroundMark x1="62604" y1="20428" x2="62835" y2="21558"/>
                        <a14:foregroundMark x1="72429" y1="57206" x2="71795" y2="58539"/>
                        <a14:foregroundMark x1="71420" y1="56924" x2="71420" y2="56924"/>
                        <a14:foregroundMark x1="71161" y1="58175" x2="71161" y2="58175"/>
                        <a14:foregroundMark x1="71276" y1="58135" x2="71161" y2="58135"/>
                        <a14:foregroundMark x1="59522" y1="86839" x2="59522" y2="86839"/>
                        <a14:foregroundMark x1="59262" y1="88050" x2="59262" y2="88050"/>
                        <a14:foregroundMark x1="44656" y1="81268" x2="44800" y2="77917"/>
                        <a14:foregroundMark x1="43619" y1="81470" x2="43849" y2="80339"/>
                        <a14:foregroundMark x1="46442" y1="31046" x2="46816" y2="35971"/>
                        <a14:foregroundMark x1="48747" y1="32620" x2="48747" y2="32620"/>
                        <a14:foregroundMark x1="45635" y1="31126" x2="45635" y2="31126"/>
                        <a14:foregroundMark x1="45635" y1="30561" x2="45635" y2="30561"/>
                        <a14:foregroundMark x1="38836" y1="38757" x2="38317" y2="39725"/>
                        <a14:foregroundMark x1="31029" y1="43197" x2="31720" y2="46266"/>
                        <a14:foregroundMark x1="24229" y1="46468" x2="24517" y2="50061"/>
                        <a14:foregroundMark x1="25180" y1="44772" x2="25180" y2="44772"/>
                        <a14:foregroundMark x1="25324" y1="44530" x2="25209" y2="44651"/>
                        <a14:foregroundMark x1="23394" y1="50424" x2="21694" y2="54865"/>
                        <a14:foregroundMark x1="45203" y1="32620" x2="45549" y2="33185"/>
                        <a14:foregroundMark x1="45578" y1="31813" x2="45462" y2="31813"/>
                        <a14:foregroundMark x1="47047" y1="29189" x2="47047" y2="29189"/>
                        <a14:foregroundMark x1="47220" y1="29229" x2="47220" y2="29229"/>
                        <a14:foregroundMark x1="44224" y1="78684" x2="44108" y2="79289"/>
                        <a14:foregroundMark x1="43503" y1="80622" x2="43503" y2="80622"/>
                        <a14:foregroundMark x1="22645" y1="64715" x2="22645" y2="64715"/>
                        <a14:backgroundMark x1="71593" y1="51312" x2="71593" y2="51312"/>
                        <a14:backgroundMark x1="71449" y1="51433" x2="71593" y2="51675"/>
                        <a14:backgroundMark x1="71420" y1="53088" x2="71420" y2="53088"/>
                        <a14:backgroundMark x1="71334" y1="56318" x2="71334" y2="56318"/>
                        <a14:backgroundMark x1="74186" y1="54461" x2="73927" y2="56076"/>
                        <a14:backgroundMark x1="74071" y1="54501" x2="74071" y2="53573"/>
                        <a14:backgroundMark x1="71363" y1="57449" x2="71363" y2="57449"/>
                        <a14:backgroundMark x1="71075" y1="57449" x2="71075" y2="57449"/>
                        <a14:backgroundMark x1="64506" y1="66613" x2="64650" y2="64392"/>
                        <a14:backgroundMark x1="64996" y1="65200" x2="64996" y2="65200"/>
                        <a14:backgroundMark x1="64938" y1="64756" x2="64938" y2="64756"/>
                        <a14:backgroundMark x1="45405" y1="31167" x2="45405" y2="31167"/>
                        <a14:backgroundMark x1="45232" y1="32055" x2="45232" y2="32055"/>
                        <a14:backgroundMark x1="46327" y1="68430" x2="46327" y2="68430"/>
                        <a14:backgroundMark x1="46125" y1="81712" x2="46125" y2="81712"/>
                        <a14:backgroundMark x1="36819" y1="77957" x2="37511" y2="71700"/>
                        <a14:backgroundMark x1="34572" y1="78199" x2="34572" y2="78199"/>
                        <a14:backgroundMark x1="32008" y1="77150" x2="32008" y2="77594"/>
                        <a14:backgroundMark x1="29530" y1="76706" x2="29790" y2="76302"/>
                        <a14:backgroundMark x1="26592" y1="73557" x2="26592" y2="73557"/>
                        <a14:backgroundMark x1="26678" y1="70367" x2="26678" y2="70367"/>
                        <a14:backgroundMark x1="37568" y1="71377" x2="37511" y2="70327"/>
                        <a14:backgroundMark x1="24719" y1="75495" x2="25353" y2="7614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l="19640" t="10662" r="24156" b="6239"/>
          <a:stretch/>
        </p:blipFill>
        <p:spPr>
          <a:xfrm flipH="1">
            <a:off x="3674422" y="2719617"/>
            <a:ext cx="602367" cy="649013"/>
          </a:xfrm>
          <a:prstGeom prst="rect">
            <a:avLst/>
          </a:prstGeom>
        </p:spPr>
      </p:pic>
      <p:pic>
        <p:nvPicPr>
          <p:cNvPr id="285" name="Picture 284">
            <a:extLst>
              <a:ext uri="{FF2B5EF4-FFF2-40B4-BE49-F238E27FC236}">
                <a16:creationId xmlns:a16="http://schemas.microsoft.com/office/drawing/2014/main" id="{0A03EFED-2608-4535-B171-2B39C2125A9D}"/>
              </a:ext>
            </a:extLst>
          </p:cNvPr>
          <p:cNvPicPr>
            <a:picLocks noChangeAspect="1"/>
          </p:cNvPicPr>
          <p:nvPr/>
        </p:nvPicPr>
        <p:blipFill rotWithShape="1">
          <a:blip r:embed="rId15">
            <a:alphaModFix amt="70000"/>
            <a:extLst>
              <a:ext uri="{BEBA8EAE-BF5A-486C-A8C5-ECC9F3942E4B}">
                <a14:imgProps xmlns:a14="http://schemas.microsoft.com/office/drawing/2010/main">
                  <a14:imgLayer r:embed="rId16">
                    <a14:imgEffect>
                      <a14:backgroundRemoval t="9967" b="96242" l="9804" r="89951">
                        <a14:foregroundMark x1="36275" y1="96242" x2="38725" y2="92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7"/>
              </a:ext>
            </a:extLst>
          </a:blip>
          <a:srcRect l="10105" t="6535" r="38513" b="2665"/>
          <a:stretch/>
        </p:blipFill>
        <p:spPr>
          <a:xfrm>
            <a:off x="2528845" y="3222481"/>
            <a:ext cx="272897" cy="723387"/>
          </a:xfrm>
          <a:prstGeom prst="rect">
            <a:avLst/>
          </a:prstGeom>
        </p:spPr>
      </p:pic>
      <p:grpSp>
        <p:nvGrpSpPr>
          <p:cNvPr id="286" name="Group 285">
            <a:extLst>
              <a:ext uri="{FF2B5EF4-FFF2-40B4-BE49-F238E27FC236}">
                <a16:creationId xmlns:a16="http://schemas.microsoft.com/office/drawing/2014/main" id="{487FAFC8-D0A1-42EF-A2D5-46D7F5AB5B49}"/>
              </a:ext>
            </a:extLst>
          </p:cNvPr>
          <p:cNvGrpSpPr/>
          <p:nvPr/>
        </p:nvGrpSpPr>
        <p:grpSpPr>
          <a:xfrm>
            <a:off x="2801742" y="2686868"/>
            <a:ext cx="976937" cy="1568480"/>
            <a:chOff x="6553359" y="1278277"/>
            <a:chExt cx="976937" cy="1568480"/>
          </a:xfrm>
        </p:grpSpPr>
        <p:grpSp>
          <p:nvGrpSpPr>
            <p:cNvPr id="287" name="Group 286">
              <a:extLst>
                <a:ext uri="{FF2B5EF4-FFF2-40B4-BE49-F238E27FC236}">
                  <a16:creationId xmlns:a16="http://schemas.microsoft.com/office/drawing/2014/main" id="{E532FA17-9C3F-4B43-9008-7FAC33AB0695}"/>
                </a:ext>
              </a:extLst>
            </p:cNvPr>
            <p:cNvGrpSpPr/>
            <p:nvPr/>
          </p:nvGrpSpPr>
          <p:grpSpPr>
            <a:xfrm>
              <a:off x="6553359" y="1870046"/>
              <a:ext cx="952186" cy="493032"/>
              <a:chOff x="4808055" y="5723155"/>
              <a:chExt cx="952186" cy="493032"/>
            </a:xfrm>
          </p:grpSpPr>
          <p:pic>
            <p:nvPicPr>
              <p:cNvPr id="297" name="Graphic 296" descr="Gears">
                <a:extLst>
                  <a:ext uri="{FF2B5EF4-FFF2-40B4-BE49-F238E27FC236}">
                    <a16:creationId xmlns:a16="http://schemas.microsoft.com/office/drawing/2014/main" id="{08265AFA-8D7F-4CD4-81F0-2F0043D00E2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08055" y="5777374"/>
                <a:ext cx="263602" cy="263602"/>
              </a:xfrm>
              <a:prstGeom prst="rect">
                <a:avLst/>
              </a:prstGeom>
            </p:spPr>
          </p:pic>
          <p:sp>
            <p:nvSpPr>
              <p:cNvPr id="298" name="TextBox 297">
                <a:extLst>
                  <a:ext uri="{FF2B5EF4-FFF2-40B4-BE49-F238E27FC236}">
                    <a16:creationId xmlns:a16="http://schemas.microsoft.com/office/drawing/2014/main" id="{F63D0157-9C8A-4694-A61F-F41054AC8950}"/>
                  </a:ext>
                </a:extLst>
              </p:cNvPr>
              <p:cNvSpPr txBox="1"/>
              <p:nvPr/>
            </p:nvSpPr>
            <p:spPr>
              <a:xfrm>
                <a:off x="4987273" y="5877633"/>
                <a:ext cx="772968" cy="338554"/>
              </a:xfrm>
              <a:prstGeom prst="rect">
                <a:avLst/>
              </a:prstGeom>
              <a:noFill/>
            </p:spPr>
            <p:txBody>
              <a:bodyPr wrap="none" rtlCol="0">
                <a:spAutoFit/>
              </a:bodyPr>
              <a:lstStyle/>
              <a:p>
                <a:pPr algn="ctr"/>
                <a:r>
                  <a:rPr lang="en-US" sz="800" dirty="0">
                    <a:latin typeface="Arial Nova Light" panose="020B0304020202020204" pitchFamily="34" charset="0"/>
                  </a:rPr>
                  <a:t>“I told myself </a:t>
                </a:r>
              </a:p>
              <a:p>
                <a:pPr algn="ctr"/>
                <a:r>
                  <a:rPr lang="en-US" sz="800" dirty="0">
                    <a:latin typeface="Arial Nova Light" panose="020B0304020202020204" pitchFamily="34" charset="0"/>
                  </a:rPr>
                  <a:t>it wasn't real”</a:t>
                </a:r>
              </a:p>
            </p:txBody>
          </p:sp>
          <p:sp>
            <p:nvSpPr>
              <p:cNvPr id="299" name="TextBox 298">
                <a:extLst>
                  <a:ext uri="{FF2B5EF4-FFF2-40B4-BE49-F238E27FC236}">
                    <a16:creationId xmlns:a16="http://schemas.microsoft.com/office/drawing/2014/main" id="{08597E4E-1E20-401C-B5BE-0A41EC3DA592}"/>
                  </a:ext>
                </a:extLst>
              </p:cNvPr>
              <p:cNvSpPr txBox="1"/>
              <p:nvPr/>
            </p:nvSpPr>
            <p:spPr>
              <a:xfrm>
                <a:off x="4989678" y="5723155"/>
                <a:ext cx="768160" cy="230832"/>
              </a:xfrm>
              <a:prstGeom prst="rect">
                <a:avLst/>
              </a:prstGeom>
              <a:noFill/>
            </p:spPr>
            <p:txBody>
              <a:bodyPr wrap="none" rtlCol="0">
                <a:spAutoFit/>
              </a:bodyPr>
              <a:lstStyle/>
              <a:p>
                <a:pPr algn="ctr"/>
                <a:r>
                  <a:rPr lang="en-US" sz="900" b="1" u="sng" dirty="0">
                    <a:latin typeface="Arial Nova Light" panose="020B0304020202020204" pitchFamily="34" charset="0"/>
                  </a:rPr>
                  <a:t>Reappraisal</a:t>
                </a:r>
              </a:p>
            </p:txBody>
          </p:sp>
        </p:grpSp>
        <p:grpSp>
          <p:nvGrpSpPr>
            <p:cNvPr id="288" name="Group 287">
              <a:extLst>
                <a:ext uri="{FF2B5EF4-FFF2-40B4-BE49-F238E27FC236}">
                  <a16:creationId xmlns:a16="http://schemas.microsoft.com/office/drawing/2014/main" id="{66E300AD-9507-4293-A7EF-61D1A7BA3CC2}"/>
                </a:ext>
              </a:extLst>
            </p:cNvPr>
            <p:cNvGrpSpPr/>
            <p:nvPr/>
          </p:nvGrpSpPr>
          <p:grpSpPr>
            <a:xfrm>
              <a:off x="6553359" y="1278277"/>
              <a:ext cx="976937" cy="616143"/>
              <a:chOff x="5149761" y="5792814"/>
              <a:chExt cx="976937" cy="616143"/>
            </a:xfrm>
          </p:grpSpPr>
          <p:pic>
            <p:nvPicPr>
              <p:cNvPr id="294" name="Graphic 293" descr="Eye">
                <a:extLst>
                  <a:ext uri="{FF2B5EF4-FFF2-40B4-BE49-F238E27FC236}">
                    <a16:creationId xmlns:a16="http://schemas.microsoft.com/office/drawing/2014/main" id="{0A2EA3BE-1A69-4B29-83FD-6F1B79030FB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149761" y="5924735"/>
                <a:ext cx="230832" cy="230832"/>
              </a:xfrm>
              <a:prstGeom prst="rect">
                <a:avLst/>
              </a:prstGeom>
            </p:spPr>
          </p:pic>
          <p:sp>
            <p:nvSpPr>
              <p:cNvPr id="295" name="TextBox 294">
                <a:extLst>
                  <a:ext uri="{FF2B5EF4-FFF2-40B4-BE49-F238E27FC236}">
                    <a16:creationId xmlns:a16="http://schemas.microsoft.com/office/drawing/2014/main" id="{9135C90B-268F-495D-A034-A9ECED38114C}"/>
                  </a:ext>
                </a:extLst>
              </p:cNvPr>
              <p:cNvSpPr txBox="1"/>
              <p:nvPr/>
            </p:nvSpPr>
            <p:spPr>
              <a:xfrm>
                <a:off x="5255947" y="5947292"/>
                <a:ext cx="870751" cy="461665"/>
              </a:xfrm>
              <a:prstGeom prst="rect">
                <a:avLst/>
              </a:prstGeom>
              <a:noFill/>
            </p:spPr>
            <p:txBody>
              <a:bodyPr wrap="none" rtlCol="0">
                <a:spAutoFit/>
              </a:bodyPr>
              <a:lstStyle/>
              <a:p>
                <a:pPr algn="ctr"/>
                <a:r>
                  <a:rPr lang="en-US" sz="800" dirty="0">
                    <a:latin typeface="Arial Nova Light" panose="020B0304020202020204" pitchFamily="34" charset="0"/>
                  </a:rPr>
                  <a:t>“I focused on </a:t>
                </a:r>
              </a:p>
              <a:p>
                <a:pPr algn="ctr"/>
                <a:r>
                  <a:rPr lang="en-US" sz="800" dirty="0">
                    <a:latin typeface="Arial Nova Light" panose="020B0304020202020204" pitchFamily="34" charset="0"/>
                  </a:rPr>
                  <a:t>  my breathing; </a:t>
                </a:r>
              </a:p>
              <a:p>
                <a:pPr algn="ctr"/>
                <a:r>
                  <a:rPr lang="en-US" sz="800" dirty="0">
                    <a:latin typeface="Arial Nova Light" panose="020B0304020202020204" pitchFamily="34" charset="0"/>
                  </a:rPr>
                  <a:t> looked down”</a:t>
                </a:r>
              </a:p>
            </p:txBody>
          </p:sp>
          <p:sp>
            <p:nvSpPr>
              <p:cNvPr id="296" name="TextBox 295">
                <a:extLst>
                  <a:ext uri="{FF2B5EF4-FFF2-40B4-BE49-F238E27FC236}">
                    <a16:creationId xmlns:a16="http://schemas.microsoft.com/office/drawing/2014/main" id="{6C5E6077-28B7-41B6-A17A-260AEBD16B5E}"/>
                  </a:ext>
                </a:extLst>
              </p:cNvPr>
              <p:cNvSpPr txBox="1"/>
              <p:nvPr/>
            </p:nvSpPr>
            <p:spPr>
              <a:xfrm>
                <a:off x="5333690" y="5792814"/>
                <a:ext cx="715260" cy="230832"/>
              </a:xfrm>
              <a:prstGeom prst="rect">
                <a:avLst/>
              </a:prstGeom>
              <a:noFill/>
            </p:spPr>
            <p:txBody>
              <a:bodyPr wrap="none" rtlCol="0">
                <a:spAutoFit/>
              </a:bodyPr>
              <a:lstStyle/>
              <a:p>
                <a:pPr algn="ctr"/>
                <a:r>
                  <a:rPr lang="en-US" sz="900" b="1" u="sng" dirty="0">
                    <a:latin typeface="Arial Nova Light" panose="020B0304020202020204" pitchFamily="34" charset="0"/>
                  </a:rPr>
                  <a:t>Distraction</a:t>
                </a:r>
              </a:p>
            </p:txBody>
          </p:sp>
        </p:grpSp>
        <p:grpSp>
          <p:nvGrpSpPr>
            <p:cNvPr id="289" name="Group 288">
              <a:extLst>
                <a:ext uri="{FF2B5EF4-FFF2-40B4-BE49-F238E27FC236}">
                  <a16:creationId xmlns:a16="http://schemas.microsoft.com/office/drawing/2014/main" id="{C317217E-C55F-4E21-84FA-EBDB73410BA9}"/>
                </a:ext>
              </a:extLst>
            </p:cNvPr>
            <p:cNvGrpSpPr/>
            <p:nvPr/>
          </p:nvGrpSpPr>
          <p:grpSpPr>
            <a:xfrm>
              <a:off x="6563520" y="2353725"/>
              <a:ext cx="966776" cy="493032"/>
              <a:chOff x="4612938" y="5279959"/>
              <a:chExt cx="966776" cy="493032"/>
            </a:xfrm>
          </p:grpSpPr>
          <p:pic>
            <p:nvPicPr>
              <p:cNvPr id="290" name="Graphic 289" descr="Stop sign">
                <a:extLst>
                  <a:ext uri="{FF2B5EF4-FFF2-40B4-BE49-F238E27FC236}">
                    <a16:creationId xmlns:a16="http://schemas.microsoft.com/office/drawing/2014/main" id="{45DA0F46-CF32-4D0C-99E9-EFE480F8716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12938" y="5405287"/>
                <a:ext cx="241104" cy="230832"/>
              </a:xfrm>
              <a:prstGeom prst="rect">
                <a:avLst/>
              </a:prstGeom>
            </p:spPr>
          </p:pic>
          <p:grpSp>
            <p:nvGrpSpPr>
              <p:cNvPr id="291" name="Group 290">
                <a:extLst>
                  <a:ext uri="{FF2B5EF4-FFF2-40B4-BE49-F238E27FC236}">
                    <a16:creationId xmlns:a16="http://schemas.microsoft.com/office/drawing/2014/main" id="{AB081B59-B46A-4E80-A163-11FDA5C472CE}"/>
                  </a:ext>
                </a:extLst>
              </p:cNvPr>
              <p:cNvGrpSpPr/>
              <p:nvPr/>
            </p:nvGrpSpPr>
            <p:grpSpPr>
              <a:xfrm>
                <a:off x="4777891" y="5279959"/>
                <a:ext cx="801823" cy="493032"/>
                <a:chOff x="4972847" y="5723155"/>
                <a:chExt cx="801823" cy="493032"/>
              </a:xfrm>
            </p:grpSpPr>
            <p:sp>
              <p:nvSpPr>
                <p:cNvPr id="292" name="TextBox 291">
                  <a:extLst>
                    <a:ext uri="{FF2B5EF4-FFF2-40B4-BE49-F238E27FC236}">
                      <a16:creationId xmlns:a16="http://schemas.microsoft.com/office/drawing/2014/main" id="{7AA652CD-777A-42BC-BF94-239F486578B1}"/>
                    </a:ext>
                  </a:extLst>
                </p:cNvPr>
                <p:cNvSpPr txBox="1"/>
                <p:nvPr/>
              </p:nvSpPr>
              <p:spPr>
                <a:xfrm>
                  <a:off x="4976854" y="5877633"/>
                  <a:ext cx="793807" cy="338554"/>
                </a:xfrm>
                <a:prstGeom prst="rect">
                  <a:avLst/>
                </a:prstGeom>
                <a:noFill/>
              </p:spPr>
              <p:txBody>
                <a:bodyPr wrap="none" rtlCol="0">
                  <a:spAutoFit/>
                </a:bodyPr>
                <a:lstStyle/>
                <a:p>
                  <a:pPr algn="ctr"/>
                  <a:r>
                    <a:rPr lang="en-US" sz="800" dirty="0">
                      <a:latin typeface="Arial Nova Light" panose="020B0304020202020204" pitchFamily="34" charset="0"/>
                    </a:rPr>
                    <a:t>“I just tried to </a:t>
                  </a:r>
                  <a:br>
                    <a:rPr lang="en-US" sz="800" dirty="0">
                      <a:latin typeface="Arial Nova Light" panose="020B0304020202020204" pitchFamily="34" charset="0"/>
                    </a:rPr>
                  </a:br>
                  <a:r>
                    <a:rPr lang="en-US" sz="800" dirty="0">
                      <a:latin typeface="Arial Nova Light" panose="020B0304020202020204" pitchFamily="34" charset="0"/>
                    </a:rPr>
                    <a:t>calm down”</a:t>
                  </a:r>
                </a:p>
              </p:txBody>
            </p:sp>
            <p:sp>
              <p:nvSpPr>
                <p:cNvPr id="293" name="TextBox 292">
                  <a:extLst>
                    <a:ext uri="{FF2B5EF4-FFF2-40B4-BE49-F238E27FC236}">
                      <a16:creationId xmlns:a16="http://schemas.microsoft.com/office/drawing/2014/main" id="{738972C5-A294-4D6D-AEB7-A5BCF53F1634}"/>
                    </a:ext>
                  </a:extLst>
                </p:cNvPr>
                <p:cNvSpPr txBox="1"/>
                <p:nvPr/>
              </p:nvSpPr>
              <p:spPr>
                <a:xfrm>
                  <a:off x="4972847" y="5723155"/>
                  <a:ext cx="801823" cy="230832"/>
                </a:xfrm>
                <a:prstGeom prst="rect">
                  <a:avLst/>
                </a:prstGeom>
                <a:noFill/>
              </p:spPr>
              <p:txBody>
                <a:bodyPr wrap="none" rtlCol="0">
                  <a:spAutoFit/>
                </a:bodyPr>
                <a:lstStyle/>
                <a:p>
                  <a:pPr algn="ctr"/>
                  <a:r>
                    <a:rPr lang="en-US" sz="900" b="1" u="sng" dirty="0">
                      <a:latin typeface="Arial Nova Light" panose="020B0304020202020204" pitchFamily="34" charset="0"/>
                    </a:rPr>
                    <a:t>Suppression</a:t>
                  </a:r>
                </a:p>
              </p:txBody>
            </p:sp>
          </p:grpSp>
        </p:grpSp>
      </p:grpSp>
      <p:pic>
        <p:nvPicPr>
          <p:cNvPr id="301" name="Picture 300" descr="A picture containing person, outdoor, person&#10;&#10;Description automatically generated">
            <a:extLst>
              <a:ext uri="{FF2B5EF4-FFF2-40B4-BE49-F238E27FC236}">
                <a16:creationId xmlns:a16="http://schemas.microsoft.com/office/drawing/2014/main" id="{657BCB7B-3AAD-45C8-BA98-5C756855F43B}"/>
              </a:ext>
            </a:extLst>
          </p:cNvPr>
          <p:cNvPicPr>
            <a:picLocks noChangeAspect="1"/>
          </p:cNvPicPr>
          <p:nvPr/>
        </p:nvPicPr>
        <p:blipFill rotWithShape="1">
          <a:blip r:embed="rId24">
            <a:alphaModFix amt="70000"/>
            <a:extLst>
              <a:ext uri="{28A0092B-C50C-407E-A947-70E740481C1C}">
                <a14:useLocalDpi xmlns:a14="http://schemas.microsoft.com/office/drawing/2010/main" val="0"/>
              </a:ext>
              <a:ext uri="{837473B0-CC2E-450A-ABE3-18F120FF3D39}">
                <a1611:picAttrSrcUrl xmlns:a1611="http://schemas.microsoft.com/office/drawing/2016/11/main" r:id="rId25"/>
              </a:ext>
            </a:extLst>
          </a:blip>
          <a:srcRect l="16731" r="16731"/>
          <a:stretch/>
        </p:blipFill>
        <p:spPr>
          <a:xfrm>
            <a:off x="2742185" y="4242642"/>
            <a:ext cx="433179" cy="433179"/>
          </a:xfrm>
          <a:prstGeom prst="rect">
            <a:avLst/>
          </a:prstGeom>
        </p:spPr>
      </p:pic>
      <p:pic>
        <p:nvPicPr>
          <p:cNvPr id="303" name="Picture 302">
            <a:extLst>
              <a:ext uri="{FF2B5EF4-FFF2-40B4-BE49-F238E27FC236}">
                <a16:creationId xmlns:a16="http://schemas.microsoft.com/office/drawing/2014/main" id="{4F76AEC2-D242-4877-86B5-80CAA4AB6194}"/>
              </a:ext>
            </a:extLst>
          </p:cNvPr>
          <p:cNvPicPr>
            <a:picLocks noChangeAspect="1"/>
          </p:cNvPicPr>
          <p:nvPr/>
        </p:nvPicPr>
        <p:blipFill rotWithShape="1">
          <a:blip r:embed="rId26">
            <a:alphaModFix amt="70000"/>
            <a:extLst>
              <a:ext uri="{28A0092B-C50C-407E-A947-70E740481C1C}">
                <a14:useLocalDpi xmlns:a14="http://schemas.microsoft.com/office/drawing/2010/main" val="0"/>
              </a:ext>
              <a:ext uri="{837473B0-CC2E-450A-ABE3-18F120FF3D39}">
                <a1611:picAttrSrcUrl xmlns:a1611="http://schemas.microsoft.com/office/drawing/2016/11/main" r:id="rId27"/>
              </a:ext>
            </a:extLst>
          </a:blip>
          <a:srcRect l="21485" r="21485"/>
          <a:stretch/>
        </p:blipFill>
        <p:spPr>
          <a:xfrm>
            <a:off x="8255028" y="3236082"/>
            <a:ext cx="435637" cy="435637"/>
          </a:xfrm>
          <a:prstGeom prst="rect">
            <a:avLst/>
          </a:prstGeom>
        </p:spPr>
      </p:pic>
      <p:pic>
        <p:nvPicPr>
          <p:cNvPr id="305" name="Picture 304">
            <a:extLst>
              <a:ext uri="{FF2B5EF4-FFF2-40B4-BE49-F238E27FC236}">
                <a16:creationId xmlns:a16="http://schemas.microsoft.com/office/drawing/2014/main" id="{41737C43-B13E-4219-8886-4B921BAA1149}"/>
              </a:ext>
            </a:extLst>
          </p:cNvPr>
          <p:cNvPicPr>
            <a:picLocks noChangeAspect="1"/>
          </p:cNvPicPr>
          <p:nvPr/>
        </p:nvPicPr>
        <p:blipFill rotWithShape="1">
          <a:blip r:embed="rId28">
            <a:alphaModFix amt="70000"/>
            <a:extLst>
              <a:ext uri="{28A0092B-C50C-407E-A947-70E740481C1C}">
                <a14:useLocalDpi xmlns:a14="http://schemas.microsoft.com/office/drawing/2010/main" val="0"/>
              </a:ext>
              <a:ext uri="{837473B0-CC2E-450A-ABE3-18F120FF3D39}">
                <a1611:picAttrSrcUrl xmlns:a1611="http://schemas.microsoft.com/office/drawing/2016/11/main" r:id="rId29"/>
              </a:ext>
            </a:extLst>
          </a:blip>
          <a:srcRect l="16667" r="16667"/>
          <a:stretch/>
        </p:blipFill>
        <p:spPr>
          <a:xfrm>
            <a:off x="3470905" y="4239601"/>
            <a:ext cx="435638" cy="435638"/>
          </a:xfrm>
          <a:prstGeom prst="rect">
            <a:avLst/>
          </a:prstGeom>
        </p:spPr>
      </p:pic>
      <p:pic>
        <p:nvPicPr>
          <p:cNvPr id="308" name="Picture 307">
            <a:extLst>
              <a:ext uri="{FF2B5EF4-FFF2-40B4-BE49-F238E27FC236}">
                <a16:creationId xmlns:a16="http://schemas.microsoft.com/office/drawing/2014/main" id="{3358D159-80DA-4C57-BC06-E6D525A83499}"/>
              </a:ext>
            </a:extLst>
          </p:cNvPr>
          <p:cNvPicPr>
            <a:picLocks noChangeAspect="1"/>
          </p:cNvPicPr>
          <p:nvPr/>
        </p:nvPicPr>
        <p:blipFill>
          <a:blip r:embed="rId30"/>
          <a:stretch>
            <a:fillRect/>
          </a:stretch>
        </p:blipFill>
        <p:spPr>
          <a:xfrm>
            <a:off x="7929490" y="4124924"/>
            <a:ext cx="1086715" cy="1166734"/>
          </a:xfrm>
          <a:prstGeom prst="rect">
            <a:avLst/>
          </a:prstGeom>
        </p:spPr>
      </p:pic>
      <p:sp>
        <p:nvSpPr>
          <p:cNvPr id="309" name="TextBox 308">
            <a:extLst>
              <a:ext uri="{FF2B5EF4-FFF2-40B4-BE49-F238E27FC236}">
                <a16:creationId xmlns:a16="http://schemas.microsoft.com/office/drawing/2014/main" id="{7DC7EFF6-BE85-42AC-A739-96D2E29FC162}"/>
              </a:ext>
            </a:extLst>
          </p:cNvPr>
          <p:cNvSpPr txBox="1"/>
          <p:nvPr/>
        </p:nvSpPr>
        <p:spPr>
          <a:xfrm>
            <a:off x="7945358" y="3709426"/>
            <a:ext cx="1086715" cy="415498"/>
          </a:xfrm>
          <a:prstGeom prst="rect">
            <a:avLst/>
          </a:prstGeom>
          <a:solidFill>
            <a:schemeClr val="accent4">
              <a:lumMod val="75000"/>
            </a:schemeClr>
          </a:solidFill>
          <a:ln w="3175">
            <a:solidFill>
              <a:schemeClr val="bg1"/>
            </a:solidFill>
          </a:ln>
        </p:spPr>
        <p:txBody>
          <a:bodyPr wrap="square" rtlCol="0">
            <a:spAutoFit/>
          </a:bodyPr>
          <a:lstStyle/>
          <a:p>
            <a:pPr algn="ctr"/>
            <a:r>
              <a:rPr lang="en-US" sz="1050" b="1" dirty="0">
                <a:solidFill>
                  <a:schemeClr val="bg1"/>
                </a:solidFill>
                <a:latin typeface="Arial Nova Light" panose="020B0604020202020204" pitchFamily="34" charset="0"/>
                <a:cs typeface="Arial" panose="020B0604020202020204" pitchFamily="34" charset="0"/>
              </a:rPr>
              <a:t>Multi - Strategy Frequency</a:t>
            </a:r>
          </a:p>
        </p:txBody>
      </p:sp>
      <p:pic>
        <p:nvPicPr>
          <p:cNvPr id="313" name="Picture 312" descr="A picture containing stone&#10;&#10;Description automatically generated">
            <a:extLst>
              <a:ext uri="{FF2B5EF4-FFF2-40B4-BE49-F238E27FC236}">
                <a16:creationId xmlns:a16="http://schemas.microsoft.com/office/drawing/2014/main" id="{FD58785D-DF35-40CB-8736-E010534CF236}"/>
              </a:ext>
            </a:extLst>
          </p:cNvPr>
          <p:cNvPicPr>
            <a:picLocks noChangeAspect="1"/>
          </p:cNvPicPr>
          <p:nvPr/>
        </p:nvPicPr>
        <p:blipFill rotWithShape="1">
          <a:blip r:embed="rId31">
            <a:alphaModFix amt="70000"/>
            <a:extLst>
              <a:ext uri="{28A0092B-C50C-407E-A947-70E740481C1C}">
                <a14:useLocalDpi xmlns:a14="http://schemas.microsoft.com/office/drawing/2010/main" val="0"/>
              </a:ext>
              <a:ext uri="{837473B0-CC2E-450A-ABE3-18F120FF3D39}">
                <a1611:picAttrSrcUrl xmlns:a1611="http://schemas.microsoft.com/office/drawing/2016/11/main" r:id="rId32"/>
              </a:ext>
            </a:extLst>
          </a:blip>
          <a:srcRect l="30510" t="593" r="2873" b="-593"/>
          <a:stretch/>
        </p:blipFill>
        <p:spPr>
          <a:xfrm>
            <a:off x="8255028" y="5271517"/>
            <a:ext cx="435639" cy="435639"/>
          </a:xfrm>
          <a:prstGeom prst="rect">
            <a:avLst/>
          </a:prstGeom>
        </p:spPr>
      </p:pic>
    </p:spTree>
    <p:extLst>
      <p:ext uri="{BB962C8B-B14F-4D97-AF65-F5344CB8AC3E}">
        <p14:creationId xmlns:p14="http://schemas.microsoft.com/office/powerpoint/2010/main" val="237652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F54059A-AC4D-4EDA-9757-CF5DCE5EE114}"/>
              </a:ext>
            </a:extLst>
          </p:cNvPr>
          <p:cNvGrpSpPr/>
          <p:nvPr/>
        </p:nvGrpSpPr>
        <p:grpSpPr>
          <a:xfrm>
            <a:off x="69488" y="661161"/>
            <a:ext cx="2680430" cy="1606836"/>
            <a:chOff x="2718434" y="4372758"/>
            <a:chExt cx="2680430" cy="1606836"/>
          </a:xfrm>
        </p:grpSpPr>
        <p:pic>
          <p:nvPicPr>
            <p:cNvPr id="62" name="Picture 61">
              <a:extLst>
                <a:ext uri="{FF2B5EF4-FFF2-40B4-BE49-F238E27FC236}">
                  <a16:creationId xmlns:a16="http://schemas.microsoft.com/office/drawing/2014/main" id="{B5913838-A16E-4B29-82D2-012C6311D615}"/>
                </a:ext>
              </a:extLst>
            </p:cNvPr>
            <p:cNvPicPr>
              <a:picLocks noChangeAspect="1"/>
            </p:cNvPicPr>
            <p:nvPr/>
          </p:nvPicPr>
          <p:blipFill>
            <a:blip r:embed="rId3">
              <a:duotone>
                <a:prstClr val="black"/>
                <a:schemeClr val="accent4">
                  <a:tint val="45000"/>
                  <a:satMod val="400000"/>
                </a:schemeClr>
              </a:duotone>
              <a:alphaModFix amt="35000"/>
              <a:extLst>
                <a:ext uri="{BEBA8EAE-BF5A-486C-A8C5-ECC9F3942E4B}">
                  <a14:imgProps xmlns:a14="http://schemas.microsoft.com/office/drawing/2010/main">
                    <a14:imgLayer r:embed="rId4">
                      <a14:imgEffect>
                        <a14:backgroundRemoval t="8850" b="91814" l="9947" r="89788">
                          <a14:foregroundMark x1="25597" y1="61283" x2="25597" y2="61283"/>
                          <a14:foregroundMark x1="51326" y1="8850" x2="51326" y2="8850"/>
                          <a14:foregroundMark x1="47215" y1="9071" x2="47215" y2="9071"/>
                          <a14:foregroundMark x1="38462" y1="10841" x2="38462" y2="10841"/>
                          <a14:foregroundMark x1="38329" y1="10398" x2="38329" y2="10398"/>
                          <a14:foregroundMark x1="37931" y1="11062" x2="37931" y2="11062"/>
                          <a14:foregroundMark x1="57692" y1="21239" x2="57692" y2="21239"/>
                          <a14:foregroundMark x1="57692" y1="22124" x2="57692" y2="22788"/>
                          <a14:foregroundMark x1="53448" y1="91814" x2="44297" y2="90044"/>
                          <a14:backgroundMark x1="50133" y1="49558" x2="50133" y2="49558"/>
                          <a14:backgroundMark x1="50000" y1="47124" x2="50000" y2="47124"/>
                          <a14:backgroundMark x1="51326" y1="46018" x2="51326" y2="46018"/>
                          <a14:backgroundMark x1="39390" y1="55088" x2="39390" y2="55088"/>
                          <a14:backgroundMark x1="41910" y1="53982" x2="41910" y2="53982"/>
                          <a14:backgroundMark x1="44430" y1="52434" x2="44430" y2="52434"/>
                          <a14:backgroundMark x1="43236" y1="53097" x2="43236" y2="53097"/>
                          <a14:backgroundMark x1="57560" y1="25664" x2="57560" y2="25664"/>
                          <a14:backgroundMark x1="56499" y1="28540" x2="56499" y2="28540"/>
                          <a14:backgroundMark x1="55703" y1="31416" x2="55703" y2="31416"/>
                          <a14:backgroundMark x1="54244" y1="36062" x2="54244" y2="36062"/>
                          <a14:backgroundMark x1="53183" y1="39602" x2="53183" y2="39602"/>
                          <a14:backgroundMark x1="52520" y1="42035" x2="52520" y2="42035"/>
                          <a14:backgroundMark x1="28647" y1="59956" x2="28647" y2="59956"/>
                          <a14:backgroundMark x1="50133" y1="40708" x2="50133" y2="40708"/>
                          <a14:backgroundMark x1="59284" y1="20133" x2="59284" y2="20133"/>
                          <a14:backgroundMark x1="32095" y1="58407" x2="32095" y2="58407"/>
                          <a14:backgroundMark x1="58753" y1="22345" x2="58753" y2="22345"/>
                          <a14:backgroundMark x1="58355" y1="23230" x2="58355" y2="23230"/>
                          <a14:backgroundMark x1="58090" y1="24558" x2="58090" y2="24558"/>
                        </a14:backgroundRemoval>
                      </a14:imgEffect>
                      <a14:imgEffect>
                        <a14:brightnessContrast bright="40000" contrast="40000"/>
                      </a14:imgEffect>
                    </a14:imgLayer>
                  </a14:imgProps>
                </a:ext>
              </a:extLst>
            </a:blip>
            <a:stretch>
              <a:fillRect/>
            </a:stretch>
          </p:blipFill>
          <p:spPr>
            <a:xfrm>
              <a:off x="2718434" y="4372758"/>
              <a:ext cx="2680430" cy="1606836"/>
            </a:xfrm>
            <a:prstGeom prst="rect">
              <a:avLst/>
            </a:prstGeom>
          </p:spPr>
        </p:pic>
        <p:pic>
          <p:nvPicPr>
            <p:cNvPr id="63" name="Graphic 62" descr="Stop sign">
              <a:extLst>
                <a:ext uri="{FF2B5EF4-FFF2-40B4-BE49-F238E27FC236}">
                  <a16:creationId xmlns:a16="http://schemas.microsoft.com/office/drawing/2014/main" id="{9EAF8F37-69B4-4A2B-A8DC-F759ACFC19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94487" y="4466958"/>
              <a:ext cx="211069" cy="211069"/>
            </a:xfrm>
            <a:prstGeom prst="rect">
              <a:avLst/>
            </a:prstGeom>
          </p:spPr>
        </p:pic>
        <p:pic>
          <p:nvPicPr>
            <p:cNvPr id="64" name="Picture 63">
              <a:extLst>
                <a:ext uri="{FF2B5EF4-FFF2-40B4-BE49-F238E27FC236}">
                  <a16:creationId xmlns:a16="http://schemas.microsoft.com/office/drawing/2014/main" id="{4D5DF8EE-0461-4ADC-8393-0E8B3FD76328}"/>
                </a:ext>
              </a:extLst>
            </p:cNvPr>
            <p:cNvPicPr>
              <a:picLocks noChangeAspect="1"/>
            </p:cNvPicPr>
            <p:nvPr/>
          </p:nvPicPr>
          <p:blipFill>
            <a:blip r:embed="rId7"/>
            <a:stretch>
              <a:fillRect/>
            </a:stretch>
          </p:blipFill>
          <p:spPr>
            <a:xfrm>
              <a:off x="3505508" y="4602035"/>
              <a:ext cx="417788" cy="635571"/>
            </a:xfrm>
            <a:prstGeom prst="rect">
              <a:avLst/>
            </a:prstGeom>
          </p:spPr>
        </p:pic>
        <p:pic>
          <p:nvPicPr>
            <p:cNvPr id="65" name="Picture 64">
              <a:extLst>
                <a:ext uri="{FF2B5EF4-FFF2-40B4-BE49-F238E27FC236}">
                  <a16:creationId xmlns:a16="http://schemas.microsoft.com/office/drawing/2014/main" id="{B5CCAF19-BCAD-42CD-A3AD-275466E92C06}"/>
                </a:ext>
              </a:extLst>
            </p:cNvPr>
            <p:cNvPicPr>
              <a:picLocks noChangeAspect="1"/>
            </p:cNvPicPr>
            <p:nvPr/>
          </p:nvPicPr>
          <p:blipFill>
            <a:blip r:embed="rId8"/>
            <a:stretch>
              <a:fillRect/>
            </a:stretch>
          </p:blipFill>
          <p:spPr>
            <a:xfrm>
              <a:off x="4094487" y="5047066"/>
              <a:ext cx="485712" cy="624949"/>
            </a:xfrm>
            <a:prstGeom prst="rect">
              <a:avLst/>
            </a:prstGeom>
          </p:spPr>
        </p:pic>
        <p:sp>
          <p:nvSpPr>
            <p:cNvPr id="66" name="TextBox 65">
              <a:extLst>
                <a:ext uri="{FF2B5EF4-FFF2-40B4-BE49-F238E27FC236}">
                  <a16:creationId xmlns:a16="http://schemas.microsoft.com/office/drawing/2014/main" id="{8470F1E2-07C5-44CA-A7F4-1ED36A5C1C8A}"/>
                </a:ext>
              </a:extLst>
            </p:cNvPr>
            <p:cNvSpPr txBox="1"/>
            <p:nvPr/>
          </p:nvSpPr>
          <p:spPr>
            <a:xfrm>
              <a:off x="3790059" y="4616325"/>
              <a:ext cx="787399" cy="246221"/>
            </a:xfrm>
            <a:prstGeom prst="rect">
              <a:avLst/>
            </a:prstGeom>
            <a:noFill/>
          </p:spPr>
          <p:txBody>
            <a:bodyPr wrap="square" rtlCol="0">
              <a:spAutoFit/>
            </a:bodyPr>
            <a:lstStyle/>
            <a:p>
              <a:pPr algn="ctr"/>
              <a:r>
                <a:rPr lang="en-US" sz="600" dirty="0">
                  <a:solidFill>
                    <a:schemeClr val="accent1">
                      <a:lumMod val="50000"/>
                    </a:schemeClr>
                  </a:solidFill>
                </a:rPr>
                <a:t>07.4%</a:t>
              </a:r>
            </a:p>
            <a:p>
              <a:pPr algn="ctr"/>
              <a:r>
                <a:rPr lang="en-US" sz="400" dirty="0">
                  <a:solidFill>
                    <a:schemeClr val="accent1">
                      <a:lumMod val="50000"/>
                    </a:schemeClr>
                  </a:solidFill>
                </a:rPr>
                <a:t>(34)</a:t>
              </a:r>
            </a:p>
          </p:txBody>
        </p:sp>
      </p:grpSp>
      <p:grpSp>
        <p:nvGrpSpPr>
          <p:cNvPr id="100" name="Group 99">
            <a:extLst>
              <a:ext uri="{FF2B5EF4-FFF2-40B4-BE49-F238E27FC236}">
                <a16:creationId xmlns:a16="http://schemas.microsoft.com/office/drawing/2014/main" id="{3A1CDCED-7180-4E70-9498-952C85031B06}"/>
              </a:ext>
            </a:extLst>
          </p:cNvPr>
          <p:cNvGrpSpPr/>
          <p:nvPr/>
        </p:nvGrpSpPr>
        <p:grpSpPr>
          <a:xfrm>
            <a:off x="2734687" y="3085890"/>
            <a:ext cx="3743316" cy="3133410"/>
            <a:chOff x="2734687" y="3085890"/>
            <a:chExt cx="3743316" cy="3133410"/>
          </a:xfrm>
        </p:grpSpPr>
        <p:pic>
          <p:nvPicPr>
            <p:cNvPr id="97" name="Picture 96" descr="Chart, line chart&#10;&#10;Description automatically generated">
              <a:extLst>
                <a:ext uri="{FF2B5EF4-FFF2-40B4-BE49-F238E27FC236}">
                  <a16:creationId xmlns:a16="http://schemas.microsoft.com/office/drawing/2014/main" id="{7FD61BF6-2F1D-4901-B3C4-3B05B17FA0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416" y="3366126"/>
              <a:ext cx="1766176" cy="1193455"/>
            </a:xfrm>
            <a:prstGeom prst="rect">
              <a:avLst/>
            </a:prstGeom>
          </p:spPr>
        </p:pic>
        <p:pic>
          <p:nvPicPr>
            <p:cNvPr id="99" name="Picture 98" descr="Chart, line chart&#10;&#10;Description automatically generated">
              <a:extLst>
                <a:ext uri="{FF2B5EF4-FFF2-40B4-BE49-F238E27FC236}">
                  <a16:creationId xmlns:a16="http://schemas.microsoft.com/office/drawing/2014/main" id="{9B59964F-B6B9-4A63-AA85-A5E71714E2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4280" y="3371620"/>
              <a:ext cx="1783765" cy="1195869"/>
            </a:xfrm>
            <a:prstGeom prst="rect">
              <a:avLst/>
            </a:prstGeom>
          </p:spPr>
        </p:pic>
        <p:pic>
          <p:nvPicPr>
            <p:cNvPr id="93" name="Picture 92" descr="Chart, line chart&#10;&#10;Description automatically generated">
              <a:extLst>
                <a:ext uri="{FF2B5EF4-FFF2-40B4-BE49-F238E27FC236}">
                  <a16:creationId xmlns:a16="http://schemas.microsoft.com/office/drawing/2014/main" id="{AA07F882-363B-4438-8F28-EC6F26E6E7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4280" y="5033274"/>
              <a:ext cx="1759729" cy="1186026"/>
            </a:xfrm>
            <a:prstGeom prst="rect">
              <a:avLst/>
            </a:prstGeom>
          </p:spPr>
        </p:pic>
        <p:pic>
          <p:nvPicPr>
            <p:cNvPr id="95" name="Picture 94" descr="Chart, line chart&#10;&#10;Description automatically generated">
              <a:extLst>
                <a:ext uri="{FF2B5EF4-FFF2-40B4-BE49-F238E27FC236}">
                  <a16:creationId xmlns:a16="http://schemas.microsoft.com/office/drawing/2014/main" id="{959CDA29-609C-49B7-9E99-97F01C79B92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83125" y="5036713"/>
              <a:ext cx="1779429" cy="1114939"/>
            </a:xfrm>
            <a:prstGeom prst="rect">
              <a:avLst/>
            </a:prstGeom>
          </p:spPr>
        </p:pic>
        <p:grpSp>
          <p:nvGrpSpPr>
            <p:cNvPr id="91" name="Group 90">
              <a:extLst>
                <a:ext uri="{FF2B5EF4-FFF2-40B4-BE49-F238E27FC236}">
                  <a16:creationId xmlns:a16="http://schemas.microsoft.com/office/drawing/2014/main" id="{55323594-852D-43B8-AC34-F095A37A7585}"/>
                </a:ext>
              </a:extLst>
            </p:cNvPr>
            <p:cNvGrpSpPr/>
            <p:nvPr/>
          </p:nvGrpSpPr>
          <p:grpSpPr>
            <a:xfrm>
              <a:off x="2734687" y="3085890"/>
              <a:ext cx="3743316" cy="2982647"/>
              <a:chOff x="2734687" y="3085890"/>
              <a:chExt cx="3743316" cy="2982647"/>
            </a:xfrm>
          </p:grpSpPr>
          <p:pic>
            <p:nvPicPr>
              <p:cNvPr id="80" name="Graphic 79" descr="Gears">
                <a:extLst>
                  <a:ext uri="{FF2B5EF4-FFF2-40B4-BE49-F238E27FC236}">
                    <a16:creationId xmlns:a16="http://schemas.microsoft.com/office/drawing/2014/main" id="{267470A7-9DCE-4742-AA00-4EE736C69E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7891" y="5834523"/>
                <a:ext cx="234014" cy="234014"/>
              </a:xfrm>
              <a:prstGeom prst="rect">
                <a:avLst/>
              </a:prstGeom>
            </p:spPr>
          </p:pic>
          <p:grpSp>
            <p:nvGrpSpPr>
              <p:cNvPr id="70" name="Group 69">
                <a:extLst>
                  <a:ext uri="{FF2B5EF4-FFF2-40B4-BE49-F238E27FC236}">
                    <a16:creationId xmlns:a16="http://schemas.microsoft.com/office/drawing/2014/main" id="{86E4EF08-D8AC-4853-BBEA-461D4B14A4DC}"/>
                  </a:ext>
                </a:extLst>
              </p:cNvPr>
              <p:cNvGrpSpPr/>
              <p:nvPr/>
            </p:nvGrpSpPr>
            <p:grpSpPr>
              <a:xfrm>
                <a:off x="2758431" y="3085890"/>
                <a:ext cx="3648546" cy="1288236"/>
                <a:chOff x="2758431" y="3085890"/>
                <a:chExt cx="3648546" cy="1288236"/>
              </a:xfrm>
            </p:grpSpPr>
            <p:grpSp>
              <p:nvGrpSpPr>
                <p:cNvPr id="20" name="Group 19">
                  <a:extLst>
                    <a:ext uri="{FF2B5EF4-FFF2-40B4-BE49-F238E27FC236}">
                      <a16:creationId xmlns:a16="http://schemas.microsoft.com/office/drawing/2014/main" id="{BE11CC4A-E95E-4174-BCF7-AC7DAE63F142}"/>
                    </a:ext>
                  </a:extLst>
                </p:cNvPr>
                <p:cNvGrpSpPr/>
                <p:nvPr/>
              </p:nvGrpSpPr>
              <p:grpSpPr>
                <a:xfrm>
                  <a:off x="2758431" y="3085890"/>
                  <a:ext cx="1839838" cy="1288236"/>
                  <a:chOff x="2986855" y="2341822"/>
                  <a:chExt cx="2529491" cy="1446196"/>
                </a:xfrm>
              </p:grpSpPr>
              <p:sp>
                <p:nvSpPr>
                  <p:cNvPr id="58" name="TextBox 57">
                    <a:extLst>
                      <a:ext uri="{FF2B5EF4-FFF2-40B4-BE49-F238E27FC236}">
                        <a16:creationId xmlns:a16="http://schemas.microsoft.com/office/drawing/2014/main" id="{8F0F0935-CCF6-4BB5-95FD-126CC1E9A58F}"/>
                      </a:ext>
                    </a:extLst>
                  </p:cNvPr>
                  <p:cNvSpPr txBox="1"/>
                  <p:nvPr/>
                </p:nvSpPr>
                <p:spPr>
                  <a:xfrm>
                    <a:off x="3232685" y="3546157"/>
                    <a:ext cx="2283661" cy="241861"/>
                  </a:xfrm>
                  <a:prstGeom prst="rect">
                    <a:avLst/>
                  </a:prstGeom>
                  <a:noFill/>
                </p:spPr>
                <p:txBody>
                  <a:bodyPr wrap="none" rtlCol="0">
                    <a:spAutoFit/>
                  </a:bodyPr>
                  <a:lstStyle/>
                  <a:p>
                    <a:pPr algn="ctr"/>
                    <a:r>
                      <a:rPr lang="en-US" sz="800" dirty="0">
                        <a:latin typeface="Arial Nova Light" panose="020B0304020202020204" pitchFamily="34" charset="0"/>
                      </a:rPr>
                      <a:t>b = -0.029, se = 0.015, p = 0.056</a:t>
                    </a:r>
                  </a:p>
                </p:txBody>
              </p:sp>
              <p:sp>
                <p:nvSpPr>
                  <p:cNvPr id="59" name="TextBox 58">
                    <a:extLst>
                      <a:ext uri="{FF2B5EF4-FFF2-40B4-BE49-F238E27FC236}">
                        <a16:creationId xmlns:a16="http://schemas.microsoft.com/office/drawing/2014/main" id="{FE9EAB15-17F4-49CB-9E03-0559AE3E9364}"/>
                      </a:ext>
                    </a:extLst>
                  </p:cNvPr>
                  <p:cNvSpPr txBox="1"/>
                  <p:nvPr/>
                </p:nvSpPr>
                <p:spPr>
                  <a:xfrm>
                    <a:off x="3585564" y="2357110"/>
                    <a:ext cx="1587294" cy="400110"/>
                  </a:xfrm>
                  <a:prstGeom prst="rect">
                    <a:avLst/>
                  </a:prstGeom>
                  <a:noFill/>
                </p:spPr>
                <p:txBody>
                  <a:bodyPr wrap="none" rtlCol="0">
                    <a:spAutoFit/>
                  </a:bodyPr>
                  <a:lstStyle/>
                  <a:p>
                    <a:pPr algn="ctr"/>
                    <a:r>
                      <a:rPr lang="en-US" sz="1000" dirty="0">
                        <a:latin typeface="Arial Nova Light" panose="020B0304020202020204" pitchFamily="34" charset="0"/>
                      </a:rPr>
                      <a:t>Affective intensity </a:t>
                    </a:r>
                    <a:r>
                      <a:rPr lang="en-US" sz="1000" b="1" dirty="0">
                        <a:latin typeface="Arial Nova Light" panose="020B0304020202020204" pitchFamily="34" charset="0"/>
                      </a:rPr>
                      <a:t>did not </a:t>
                    </a:r>
                  </a:p>
                  <a:p>
                    <a:pPr algn="ctr"/>
                    <a:r>
                      <a:rPr lang="en-US" sz="1000" dirty="0">
                        <a:latin typeface="Arial Nova Light" panose="020B0304020202020204" pitchFamily="34" charset="0"/>
                      </a:rPr>
                      <a:t>decrease over time.</a:t>
                    </a:r>
                    <a:endParaRPr lang="en-US" sz="1200" dirty="0">
                      <a:latin typeface="Arial Nova Light" panose="020B0304020202020204" pitchFamily="34" charset="0"/>
                    </a:endParaRPr>
                  </a:p>
                </p:txBody>
              </p:sp>
              <p:sp>
                <p:nvSpPr>
                  <p:cNvPr id="60" name="TextBox 59">
                    <a:extLst>
                      <a:ext uri="{FF2B5EF4-FFF2-40B4-BE49-F238E27FC236}">
                        <a16:creationId xmlns:a16="http://schemas.microsoft.com/office/drawing/2014/main" id="{74B7B713-F54C-41B0-B36B-923E9F27648C}"/>
                      </a:ext>
                    </a:extLst>
                  </p:cNvPr>
                  <p:cNvSpPr txBox="1"/>
                  <p:nvPr/>
                </p:nvSpPr>
                <p:spPr>
                  <a:xfrm>
                    <a:off x="2986855" y="2341822"/>
                    <a:ext cx="397866" cy="369332"/>
                  </a:xfrm>
                  <a:prstGeom prst="rect">
                    <a:avLst/>
                  </a:prstGeom>
                  <a:noFill/>
                </p:spPr>
                <p:txBody>
                  <a:bodyPr wrap="none" rtlCol="0">
                    <a:spAutoFit/>
                  </a:bodyPr>
                  <a:lstStyle/>
                  <a:p>
                    <a:r>
                      <a:rPr lang="en-US" dirty="0">
                        <a:latin typeface="Arial Nova Light" panose="020B0304020202020204" pitchFamily="34" charset="0"/>
                      </a:rPr>
                      <a:t>A.</a:t>
                    </a:r>
                  </a:p>
                </p:txBody>
              </p:sp>
            </p:grpSp>
            <p:grpSp>
              <p:nvGrpSpPr>
                <p:cNvPr id="21" name="Group 20">
                  <a:extLst>
                    <a:ext uri="{FF2B5EF4-FFF2-40B4-BE49-F238E27FC236}">
                      <a16:creationId xmlns:a16="http://schemas.microsoft.com/office/drawing/2014/main" id="{5A40B98F-4D32-47A2-AE08-B479557294A4}"/>
                    </a:ext>
                  </a:extLst>
                </p:cNvPr>
                <p:cNvGrpSpPr/>
                <p:nvPr/>
              </p:nvGrpSpPr>
              <p:grpSpPr>
                <a:xfrm>
                  <a:off x="4580047" y="3091268"/>
                  <a:ext cx="1826930" cy="1282858"/>
                  <a:chOff x="5059510" y="2272407"/>
                  <a:chExt cx="1826930" cy="1282858"/>
                </a:xfrm>
              </p:grpSpPr>
              <p:grpSp>
                <p:nvGrpSpPr>
                  <p:cNvPr id="54" name="Group 53">
                    <a:extLst>
                      <a:ext uri="{FF2B5EF4-FFF2-40B4-BE49-F238E27FC236}">
                        <a16:creationId xmlns:a16="http://schemas.microsoft.com/office/drawing/2014/main" id="{2447223B-7CD2-4F91-ADF6-AA5A31A19C8D}"/>
                      </a:ext>
                    </a:extLst>
                  </p:cNvPr>
                  <p:cNvGrpSpPr/>
                  <p:nvPr/>
                </p:nvGrpSpPr>
                <p:grpSpPr>
                  <a:xfrm>
                    <a:off x="5059510" y="2272407"/>
                    <a:ext cx="1814573" cy="1282858"/>
                    <a:chOff x="6061349" y="1716369"/>
                    <a:chExt cx="2477139" cy="1443072"/>
                  </a:xfrm>
                </p:grpSpPr>
                <p:sp>
                  <p:nvSpPr>
                    <p:cNvPr id="55" name="TextBox 54">
                      <a:extLst>
                        <a:ext uri="{FF2B5EF4-FFF2-40B4-BE49-F238E27FC236}">
                          <a16:creationId xmlns:a16="http://schemas.microsoft.com/office/drawing/2014/main" id="{E2C36D80-5D46-4F0F-96AC-1B5BB8E22DA8}"/>
                        </a:ext>
                      </a:extLst>
                    </p:cNvPr>
                    <p:cNvSpPr txBox="1"/>
                    <p:nvPr/>
                  </p:nvSpPr>
                  <p:spPr>
                    <a:xfrm>
                      <a:off x="6061349" y="1716369"/>
                      <a:ext cx="457103" cy="415457"/>
                    </a:xfrm>
                    <a:prstGeom prst="rect">
                      <a:avLst/>
                    </a:prstGeom>
                    <a:noFill/>
                  </p:spPr>
                  <p:txBody>
                    <a:bodyPr wrap="none" rtlCol="0">
                      <a:spAutoFit/>
                    </a:bodyPr>
                    <a:lstStyle/>
                    <a:p>
                      <a:r>
                        <a:rPr lang="en-US" dirty="0">
                          <a:latin typeface="Arial Nova Light" panose="020B0304020202020204" pitchFamily="34" charset="0"/>
                        </a:rPr>
                        <a:t>B.</a:t>
                      </a:r>
                    </a:p>
                  </p:txBody>
                </p:sp>
                <p:sp>
                  <p:nvSpPr>
                    <p:cNvPr id="56" name="TextBox 55">
                      <a:extLst>
                        <a:ext uri="{FF2B5EF4-FFF2-40B4-BE49-F238E27FC236}">
                          <a16:creationId xmlns:a16="http://schemas.microsoft.com/office/drawing/2014/main" id="{0F341824-575D-45AB-AC8D-107672E71619}"/>
                        </a:ext>
                      </a:extLst>
                    </p:cNvPr>
                    <p:cNvSpPr txBox="1"/>
                    <p:nvPr/>
                  </p:nvSpPr>
                  <p:spPr>
                    <a:xfrm>
                      <a:off x="6349733" y="2917091"/>
                      <a:ext cx="2188755" cy="242350"/>
                    </a:xfrm>
                    <a:prstGeom prst="rect">
                      <a:avLst/>
                    </a:prstGeom>
                    <a:noFill/>
                  </p:spPr>
                  <p:txBody>
                    <a:bodyPr wrap="none" rtlCol="0">
                      <a:spAutoFit/>
                    </a:bodyPr>
                    <a:lstStyle/>
                    <a:p>
                      <a:pPr algn="ctr"/>
                      <a:r>
                        <a:rPr lang="en-US" sz="800" dirty="0">
                          <a:latin typeface="Arial Nova Light" panose="020B0304020202020204" pitchFamily="34" charset="0"/>
                        </a:rPr>
                        <a:t>b = -0.024, se = 0.017, p = 0.15</a:t>
                      </a:r>
                    </a:p>
                  </p:txBody>
                </p:sp>
              </p:grpSp>
              <p:sp>
                <p:nvSpPr>
                  <p:cNvPr id="52" name="TextBox 51">
                    <a:extLst>
                      <a:ext uri="{FF2B5EF4-FFF2-40B4-BE49-F238E27FC236}">
                        <a16:creationId xmlns:a16="http://schemas.microsoft.com/office/drawing/2014/main" id="{EF5B9CEA-EA4F-44C5-869D-622A04AB77FF}"/>
                      </a:ext>
                    </a:extLst>
                  </p:cNvPr>
                  <p:cNvSpPr txBox="1"/>
                  <p:nvPr/>
                </p:nvSpPr>
                <p:spPr>
                  <a:xfrm>
                    <a:off x="5305558" y="2292133"/>
                    <a:ext cx="1580882" cy="400110"/>
                  </a:xfrm>
                  <a:prstGeom prst="rect">
                    <a:avLst/>
                  </a:prstGeom>
                  <a:noFill/>
                </p:spPr>
                <p:txBody>
                  <a:bodyPr wrap="none" rtlCol="0">
                    <a:spAutoFit/>
                  </a:bodyPr>
                  <a:lstStyle/>
                  <a:p>
                    <a:pPr algn="ctr"/>
                    <a:r>
                      <a:rPr lang="en-US" sz="1000" dirty="0">
                        <a:latin typeface="Arial Nova Light" panose="020B0304020202020204" pitchFamily="34" charset="0"/>
                      </a:rPr>
                      <a:t>Regulation extent </a:t>
                    </a:r>
                    <a:r>
                      <a:rPr lang="en-US" sz="1000" b="1" dirty="0">
                        <a:latin typeface="Arial Nova Light" panose="020B0304020202020204" pitchFamily="34" charset="0"/>
                      </a:rPr>
                      <a:t>did not </a:t>
                    </a:r>
                  </a:p>
                  <a:p>
                    <a:pPr algn="ctr"/>
                    <a:r>
                      <a:rPr lang="en-US" sz="1000" dirty="0">
                        <a:latin typeface="Arial Nova Light" panose="020B0304020202020204" pitchFamily="34" charset="0"/>
                      </a:rPr>
                      <a:t>decrease over time.</a:t>
                    </a:r>
                    <a:endParaRPr lang="en-US" dirty="0"/>
                  </a:p>
                </p:txBody>
              </p:sp>
            </p:grpSp>
          </p:grpSp>
          <p:grpSp>
            <p:nvGrpSpPr>
              <p:cNvPr id="22" name="Group 21">
                <a:extLst>
                  <a:ext uri="{FF2B5EF4-FFF2-40B4-BE49-F238E27FC236}">
                    <a16:creationId xmlns:a16="http://schemas.microsoft.com/office/drawing/2014/main" id="{76E06BAB-481A-4238-B08E-FCDD3A455F1E}"/>
                  </a:ext>
                </a:extLst>
              </p:cNvPr>
              <p:cNvGrpSpPr/>
              <p:nvPr/>
            </p:nvGrpSpPr>
            <p:grpSpPr>
              <a:xfrm>
                <a:off x="2734687" y="4746472"/>
                <a:ext cx="1814361" cy="1249859"/>
                <a:chOff x="7063864" y="2280645"/>
                <a:chExt cx="1814361" cy="1249859"/>
              </a:xfrm>
            </p:grpSpPr>
            <p:grpSp>
              <p:nvGrpSpPr>
                <p:cNvPr id="46" name="Group 45">
                  <a:extLst>
                    <a:ext uri="{FF2B5EF4-FFF2-40B4-BE49-F238E27FC236}">
                      <a16:creationId xmlns:a16="http://schemas.microsoft.com/office/drawing/2014/main" id="{F848800E-9C3A-4B09-A212-4465E232D70D}"/>
                    </a:ext>
                  </a:extLst>
                </p:cNvPr>
                <p:cNvGrpSpPr/>
                <p:nvPr/>
              </p:nvGrpSpPr>
              <p:grpSpPr>
                <a:xfrm>
                  <a:off x="7063864" y="2280645"/>
                  <a:ext cx="1688268" cy="1249859"/>
                  <a:chOff x="3600862" y="3066222"/>
                  <a:chExt cx="2322090" cy="1406571"/>
                </a:xfrm>
              </p:grpSpPr>
              <p:sp>
                <p:nvSpPr>
                  <p:cNvPr id="49" name="TextBox 48">
                    <a:extLst>
                      <a:ext uri="{FF2B5EF4-FFF2-40B4-BE49-F238E27FC236}">
                        <a16:creationId xmlns:a16="http://schemas.microsoft.com/office/drawing/2014/main" id="{2BC9357C-D080-477F-9AE8-B453F1C0C14F}"/>
                      </a:ext>
                    </a:extLst>
                  </p:cNvPr>
                  <p:cNvSpPr txBox="1"/>
                  <p:nvPr/>
                </p:nvSpPr>
                <p:spPr>
                  <a:xfrm>
                    <a:off x="3600862" y="3066222"/>
                    <a:ext cx="567078" cy="415640"/>
                  </a:xfrm>
                  <a:prstGeom prst="rect">
                    <a:avLst/>
                  </a:prstGeom>
                  <a:noFill/>
                </p:spPr>
                <p:txBody>
                  <a:bodyPr wrap="none" rtlCol="0">
                    <a:spAutoFit/>
                  </a:bodyPr>
                  <a:lstStyle/>
                  <a:p>
                    <a:r>
                      <a:rPr lang="en-US" dirty="0">
                        <a:latin typeface="Arial Nova Light" panose="020B0304020202020204" pitchFamily="34" charset="0"/>
                      </a:rPr>
                      <a:t>C.</a:t>
                    </a:r>
                  </a:p>
                </p:txBody>
              </p:sp>
              <p:sp>
                <p:nvSpPr>
                  <p:cNvPr id="50" name="TextBox 49">
                    <a:extLst>
                      <a:ext uri="{FF2B5EF4-FFF2-40B4-BE49-F238E27FC236}">
                        <a16:creationId xmlns:a16="http://schemas.microsoft.com/office/drawing/2014/main" id="{670A5A78-8DA4-4343-B1F3-F86522CAE1F1}"/>
                      </a:ext>
                    </a:extLst>
                  </p:cNvPr>
                  <p:cNvSpPr txBox="1"/>
                  <p:nvPr/>
                </p:nvSpPr>
                <p:spPr>
                  <a:xfrm>
                    <a:off x="4239478" y="4257348"/>
                    <a:ext cx="1683474" cy="215445"/>
                  </a:xfrm>
                  <a:prstGeom prst="rect">
                    <a:avLst/>
                  </a:prstGeom>
                  <a:noFill/>
                </p:spPr>
                <p:txBody>
                  <a:bodyPr wrap="none" rtlCol="0">
                    <a:spAutoFit/>
                  </a:bodyPr>
                  <a:lstStyle/>
                  <a:p>
                    <a:pPr algn="ctr"/>
                    <a:r>
                      <a:rPr lang="el-GR" sz="800" dirty="0">
                        <a:latin typeface="Arial Nova Light" panose="020B0304020202020204" pitchFamily="34" charset="0"/>
                      </a:rPr>
                      <a:t>β</a:t>
                    </a:r>
                    <a:r>
                      <a:rPr lang="en-US" sz="800" dirty="0">
                        <a:latin typeface="Arial Nova Light" panose="020B0304020202020204" pitchFamily="34" charset="0"/>
                      </a:rPr>
                      <a:t> = 0.177, se = 0.0518, p &lt; 0.001</a:t>
                    </a:r>
                  </a:p>
                </p:txBody>
              </p:sp>
            </p:grpSp>
            <p:sp>
              <p:nvSpPr>
                <p:cNvPr id="47" name="TextBox 46">
                  <a:extLst>
                    <a:ext uri="{FF2B5EF4-FFF2-40B4-BE49-F238E27FC236}">
                      <a16:creationId xmlns:a16="http://schemas.microsoft.com/office/drawing/2014/main" id="{CDC244F1-E989-4B2D-8554-BD894C25C35A}"/>
                    </a:ext>
                  </a:extLst>
                </p:cNvPr>
                <p:cNvSpPr txBox="1"/>
                <p:nvPr/>
              </p:nvSpPr>
              <p:spPr>
                <a:xfrm>
                  <a:off x="7363067" y="2298282"/>
                  <a:ext cx="1515158" cy="400110"/>
                </a:xfrm>
                <a:prstGeom prst="rect">
                  <a:avLst/>
                </a:prstGeom>
                <a:noFill/>
              </p:spPr>
              <p:txBody>
                <a:bodyPr wrap="none" rtlCol="0">
                  <a:spAutoFit/>
                </a:bodyPr>
                <a:lstStyle/>
                <a:p>
                  <a:pPr algn="ctr"/>
                  <a:r>
                    <a:rPr lang="en-US" sz="1000" dirty="0">
                      <a:latin typeface="Arial Nova Light" panose="020B0304020202020204" pitchFamily="34" charset="0"/>
                    </a:rPr>
                    <a:t>Affective intensity </a:t>
                  </a:r>
                  <a:r>
                    <a:rPr lang="en-US" sz="1000" b="1" dirty="0">
                      <a:latin typeface="Arial Nova Light" panose="020B0304020202020204" pitchFamily="34" charset="0"/>
                    </a:rPr>
                    <a:t>did </a:t>
                  </a:r>
                </a:p>
                <a:p>
                  <a:pPr algn="ctr"/>
                  <a:r>
                    <a:rPr lang="en-US" sz="1000" dirty="0">
                      <a:latin typeface="Arial Nova Light" panose="020B0304020202020204" pitchFamily="34" charset="0"/>
                    </a:rPr>
                    <a:t>predict regulation extent</a:t>
                  </a:r>
                  <a:endParaRPr lang="en-US" dirty="0"/>
                </a:p>
              </p:txBody>
            </p:sp>
          </p:grpSp>
          <p:grpSp>
            <p:nvGrpSpPr>
              <p:cNvPr id="23" name="Group 22">
                <a:extLst>
                  <a:ext uri="{FF2B5EF4-FFF2-40B4-BE49-F238E27FC236}">
                    <a16:creationId xmlns:a16="http://schemas.microsoft.com/office/drawing/2014/main" id="{D09DD75E-7688-4BF7-B18C-7C8E2C02FB07}"/>
                  </a:ext>
                </a:extLst>
              </p:cNvPr>
              <p:cNvGrpSpPr/>
              <p:nvPr/>
            </p:nvGrpSpPr>
            <p:grpSpPr>
              <a:xfrm>
                <a:off x="4580339" y="4675182"/>
                <a:ext cx="1897664" cy="1347624"/>
                <a:chOff x="5268086" y="3815483"/>
                <a:chExt cx="1832315" cy="1347624"/>
              </a:xfrm>
            </p:grpSpPr>
            <p:grpSp>
              <p:nvGrpSpPr>
                <p:cNvPr id="34" name="Group 33">
                  <a:extLst>
                    <a:ext uri="{FF2B5EF4-FFF2-40B4-BE49-F238E27FC236}">
                      <a16:creationId xmlns:a16="http://schemas.microsoft.com/office/drawing/2014/main" id="{2A6DC6F1-0CCD-4FD7-8203-114D31C7259C}"/>
                    </a:ext>
                  </a:extLst>
                </p:cNvPr>
                <p:cNvGrpSpPr/>
                <p:nvPr/>
              </p:nvGrpSpPr>
              <p:grpSpPr>
                <a:xfrm>
                  <a:off x="5268086" y="3886773"/>
                  <a:ext cx="1832315" cy="1276334"/>
                  <a:chOff x="5180567" y="3649779"/>
                  <a:chExt cx="1832315" cy="1276334"/>
                </a:xfrm>
              </p:grpSpPr>
              <p:grpSp>
                <p:nvGrpSpPr>
                  <p:cNvPr id="36" name="Group 35">
                    <a:extLst>
                      <a:ext uri="{FF2B5EF4-FFF2-40B4-BE49-F238E27FC236}">
                        <a16:creationId xmlns:a16="http://schemas.microsoft.com/office/drawing/2014/main" id="{77C601B3-3E34-44FE-8CCA-48F8848EA859}"/>
                      </a:ext>
                    </a:extLst>
                  </p:cNvPr>
                  <p:cNvGrpSpPr/>
                  <p:nvPr/>
                </p:nvGrpSpPr>
                <p:grpSpPr>
                  <a:xfrm>
                    <a:off x="5180567" y="3649779"/>
                    <a:ext cx="1832315" cy="1276334"/>
                    <a:chOff x="5301941" y="3970761"/>
                    <a:chExt cx="2555999" cy="1413316"/>
                  </a:xfrm>
                </p:grpSpPr>
                <p:sp>
                  <p:nvSpPr>
                    <p:cNvPr id="40" name="TextBox 39">
                      <a:extLst>
                        <a:ext uri="{FF2B5EF4-FFF2-40B4-BE49-F238E27FC236}">
                          <a16:creationId xmlns:a16="http://schemas.microsoft.com/office/drawing/2014/main" id="{31F4C17E-D120-41DF-AFA5-497AB97BB7F8}"/>
                        </a:ext>
                      </a:extLst>
                    </p:cNvPr>
                    <p:cNvSpPr txBox="1"/>
                    <p:nvPr/>
                  </p:nvSpPr>
                  <p:spPr>
                    <a:xfrm>
                      <a:off x="5301941" y="3970761"/>
                      <a:ext cx="566454" cy="408970"/>
                    </a:xfrm>
                    <a:prstGeom prst="rect">
                      <a:avLst/>
                    </a:prstGeom>
                    <a:noFill/>
                  </p:spPr>
                  <p:txBody>
                    <a:bodyPr wrap="none" rtlCol="0">
                      <a:spAutoFit/>
                    </a:bodyPr>
                    <a:lstStyle/>
                    <a:p>
                      <a:r>
                        <a:rPr lang="en-US" dirty="0">
                          <a:latin typeface="Arial Nova Light" panose="020B0304020202020204" pitchFamily="34" charset="0"/>
                        </a:rPr>
                        <a:t>D.</a:t>
                      </a:r>
                    </a:p>
                  </p:txBody>
                </p:sp>
                <p:sp>
                  <p:nvSpPr>
                    <p:cNvPr id="41" name="TextBox 40">
                      <a:extLst>
                        <a:ext uri="{FF2B5EF4-FFF2-40B4-BE49-F238E27FC236}">
                          <a16:creationId xmlns:a16="http://schemas.microsoft.com/office/drawing/2014/main" id="{DE71B482-3673-46B0-9B09-014C3ACFE090}"/>
                        </a:ext>
                      </a:extLst>
                    </p:cNvPr>
                    <p:cNvSpPr txBox="1"/>
                    <p:nvPr/>
                  </p:nvSpPr>
                  <p:spPr>
                    <a:xfrm>
                      <a:off x="5666005" y="5145511"/>
                      <a:ext cx="2191935" cy="238566"/>
                    </a:xfrm>
                    <a:prstGeom prst="rect">
                      <a:avLst/>
                    </a:prstGeom>
                    <a:noFill/>
                  </p:spPr>
                  <p:txBody>
                    <a:bodyPr wrap="none" rtlCol="0">
                      <a:spAutoFit/>
                    </a:bodyPr>
                    <a:lstStyle/>
                    <a:p>
                      <a:pPr algn="ctr"/>
                      <a:r>
                        <a:rPr lang="en-US" sz="800" dirty="0">
                          <a:latin typeface="Arial Nova Light" panose="020B0304020202020204" pitchFamily="34" charset="0"/>
                        </a:rPr>
                        <a:t>b = 0.164, se = 0.139, p = 0.237</a:t>
                      </a:r>
                    </a:p>
                  </p:txBody>
                </p:sp>
              </p:grpSp>
              <p:cxnSp>
                <p:nvCxnSpPr>
                  <p:cNvPr id="37" name="Straight Connector 36">
                    <a:extLst>
                      <a:ext uri="{FF2B5EF4-FFF2-40B4-BE49-F238E27FC236}">
                        <a16:creationId xmlns:a16="http://schemas.microsoft.com/office/drawing/2014/main" id="{BD83B20D-071C-4C7A-A1F7-1FC3BD1AF9E1}"/>
                      </a:ext>
                    </a:extLst>
                  </p:cNvPr>
                  <p:cNvCxnSpPr>
                    <a:cxnSpLocks/>
                  </p:cNvCxnSpPr>
                  <p:nvPr/>
                </p:nvCxnSpPr>
                <p:spPr>
                  <a:xfrm flipH="1">
                    <a:off x="5432770" y="3935259"/>
                    <a:ext cx="1" cy="969975"/>
                  </a:xfrm>
                  <a:prstGeom prst="line">
                    <a:avLst/>
                  </a:prstGeom>
                  <a:ln w="952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81AB195-1BC6-499B-81F2-D8C926A028F8}"/>
                      </a:ext>
                    </a:extLst>
                  </p:cNvPr>
                  <p:cNvCxnSpPr>
                    <a:cxnSpLocks/>
                  </p:cNvCxnSpPr>
                  <p:nvPr/>
                </p:nvCxnSpPr>
                <p:spPr>
                  <a:xfrm flipH="1">
                    <a:off x="5432771" y="4899356"/>
                    <a:ext cx="1565193"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25" name="TextBox 24">
                  <a:extLst>
                    <a:ext uri="{FF2B5EF4-FFF2-40B4-BE49-F238E27FC236}">
                      <a16:creationId xmlns:a16="http://schemas.microsoft.com/office/drawing/2014/main" id="{C46A1D1F-D131-49C1-AB69-9339796240B8}"/>
                    </a:ext>
                  </a:extLst>
                </p:cNvPr>
                <p:cNvSpPr txBox="1"/>
                <p:nvPr/>
              </p:nvSpPr>
              <p:spPr>
                <a:xfrm>
                  <a:off x="5546719" y="3815483"/>
                  <a:ext cx="1532633" cy="553998"/>
                </a:xfrm>
                <a:prstGeom prst="rect">
                  <a:avLst/>
                </a:prstGeom>
                <a:noFill/>
              </p:spPr>
              <p:txBody>
                <a:bodyPr wrap="none" rtlCol="0">
                  <a:spAutoFit/>
                </a:bodyPr>
                <a:lstStyle/>
                <a:p>
                  <a:pPr algn="ctr"/>
                  <a:r>
                    <a:rPr lang="en-US" sz="1000" dirty="0">
                      <a:latin typeface="Arial Nova Light" panose="020B0304020202020204" pitchFamily="34" charset="0"/>
                    </a:rPr>
                    <a:t>Affective intensity </a:t>
                  </a:r>
                  <a:r>
                    <a:rPr lang="en-US" sz="1000" b="1" dirty="0">
                      <a:latin typeface="Arial Nova Light" panose="020B0304020202020204" pitchFamily="34" charset="0"/>
                    </a:rPr>
                    <a:t>did not </a:t>
                  </a:r>
                </a:p>
                <a:p>
                  <a:pPr algn="ctr"/>
                  <a:r>
                    <a:rPr lang="en-US" sz="1000" dirty="0">
                      <a:latin typeface="Arial Nova Light" panose="020B0304020202020204" pitchFamily="34" charset="0"/>
                    </a:rPr>
                    <a:t>predict strategy choice </a:t>
                  </a:r>
                </a:p>
                <a:p>
                  <a:pPr algn="ctr"/>
                  <a:r>
                    <a:rPr lang="en-US" sz="1000" dirty="0">
                      <a:latin typeface="Arial Nova Light" panose="020B0304020202020204" pitchFamily="34" charset="0"/>
                    </a:rPr>
                    <a:t>probability.</a:t>
                  </a:r>
                  <a:endParaRPr lang="en-US" dirty="0"/>
                </a:p>
              </p:txBody>
            </p:sp>
          </p:grpSp>
          <p:sp>
            <p:nvSpPr>
              <p:cNvPr id="78" name="Oval 77">
                <a:extLst>
                  <a:ext uri="{FF2B5EF4-FFF2-40B4-BE49-F238E27FC236}">
                    <a16:creationId xmlns:a16="http://schemas.microsoft.com/office/drawing/2014/main" id="{A1E716DB-F131-4EEB-AB95-9AC38B417E90}"/>
                  </a:ext>
                </a:extLst>
              </p:cNvPr>
              <p:cNvSpPr/>
              <p:nvPr/>
            </p:nvSpPr>
            <p:spPr>
              <a:xfrm>
                <a:off x="4776860" y="501104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descr="Stop sign">
                <a:extLst>
                  <a:ext uri="{FF2B5EF4-FFF2-40B4-BE49-F238E27FC236}">
                    <a16:creationId xmlns:a16="http://schemas.microsoft.com/office/drawing/2014/main" id="{041DF817-2D9B-45E5-8792-F22FA0C892B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15106" y="5030059"/>
                <a:ext cx="104549" cy="104549"/>
              </a:xfrm>
              <a:prstGeom prst="rect">
                <a:avLst/>
              </a:prstGeom>
            </p:spPr>
          </p:pic>
          <p:pic>
            <p:nvPicPr>
              <p:cNvPr id="84" name="Graphic 83" descr="Eye">
                <a:extLst>
                  <a:ext uri="{FF2B5EF4-FFF2-40B4-BE49-F238E27FC236}">
                    <a16:creationId xmlns:a16="http://schemas.microsoft.com/office/drawing/2014/main" id="{A2A98177-2C04-437B-8B4D-FAA855098A1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02419" y="5033273"/>
                <a:ext cx="97054" cy="97054"/>
              </a:xfrm>
              <a:prstGeom prst="rect">
                <a:avLst/>
              </a:prstGeom>
            </p:spPr>
          </p:pic>
          <p:cxnSp>
            <p:nvCxnSpPr>
              <p:cNvPr id="86" name="Straight Connector 85">
                <a:extLst>
                  <a:ext uri="{FF2B5EF4-FFF2-40B4-BE49-F238E27FC236}">
                    <a16:creationId xmlns:a16="http://schemas.microsoft.com/office/drawing/2014/main" id="{8F10E476-593A-47EA-93D8-EA4BB57A9F0D}"/>
                  </a:ext>
                </a:extLst>
              </p:cNvPr>
              <p:cNvCxnSpPr>
                <a:cxnSpLocks/>
              </p:cNvCxnSpPr>
              <p:nvPr/>
            </p:nvCxnSpPr>
            <p:spPr>
              <a:xfrm flipH="1">
                <a:off x="4696150" y="5038600"/>
                <a:ext cx="19754" cy="86574"/>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121" name="Group 120">
            <a:extLst>
              <a:ext uri="{FF2B5EF4-FFF2-40B4-BE49-F238E27FC236}">
                <a16:creationId xmlns:a16="http://schemas.microsoft.com/office/drawing/2014/main" id="{8A5AF800-09DF-4AAB-B969-71275A40E366}"/>
              </a:ext>
            </a:extLst>
          </p:cNvPr>
          <p:cNvGrpSpPr/>
          <p:nvPr/>
        </p:nvGrpSpPr>
        <p:grpSpPr>
          <a:xfrm>
            <a:off x="6310300" y="1034901"/>
            <a:ext cx="1766981" cy="1869048"/>
            <a:chOff x="6310300" y="1034901"/>
            <a:chExt cx="1766981" cy="1869048"/>
          </a:xfrm>
        </p:grpSpPr>
        <p:sp>
          <p:nvSpPr>
            <p:cNvPr id="118" name="TextBox 117">
              <a:extLst>
                <a:ext uri="{FF2B5EF4-FFF2-40B4-BE49-F238E27FC236}">
                  <a16:creationId xmlns:a16="http://schemas.microsoft.com/office/drawing/2014/main" id="{DC0C39BE-45B0-4E81-991D-A4FDC3D6E250}"/>
                </a:ext>
              </a:extLst>
            </p:cNvPr>
            <p:cNvSpPr txBox="1"/>
            <p:nvPr/>
          </p:nvSpPr>
          <p:spPr>
            <a:xfrm>
              <a:off x="6387429" y="1034901"/>
              <a:ext cx="1433230" cy="278518"/>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Strategy Examples</a:t>
              </a:r>
            </a:p>
          </p:txBody>
        </p:sp>
        <p:pic>
          <p:nvPicPr>
            <p:cNvPr id="102" name="Picture 101" descr="A picture containing building, outdoor, person, stone&#10;&#10;Description automatically generated">
              <a:extLst>
                <a:ext uri="{FF2B5EF4-FFF2-40B4-BE49-F238E27FC236}">
                  <a16:creationId xmlns:a16="http://schemas.microsoft.com/office/drawing/2014/main" id="{4A1D5916-6C50-4A89-B01F-25677CE8DE4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10000" b="90000" l="10000" r="90000">
                          <a14:foregroundMark x1="66090" y1="17440" x2="64103" y2="24384"/>
                          <a14:foregroundMark x1="64103" y1="24384" x2="64679" y2="31732"/>
                          <a14:foregroundMark x1="64679" y1="31732" x2="62604" y2="38434"/>
                          <a14:foregroundMark x1="62604" y1="38434" x2="63354" y2="45418"/>
                          <a14:foregroundMark x1="63354" y1="45418" x2="68050" y2="59144"/>
                          <a14:foregroundMark x1="68050" y1="59144" x2="68943" y2="80581"/>
                          <a14:foregroundMark x1="68943" y1="80581" x2="70787" y2="85547"/>
                          <a14:foregroundMark x1="66811" y1="20347" x2="66811" y2="20347"/>
                          <a14:foregroundMark x1="66494" y1="20791" x2="66494" y2="20791"/>
                          <a14:foregroundMark x1="67214" y1="21316" x2="67214" y2="21316"/>
                          <a14:foregroundMark x1="67214" y1="20872" x2="67214" y2="20872"/>
                          <a14:foregroundMark x1="67675" y1="20226" x2="67675" y2="20226"/>
                          <a14:foregroundMark x1="62518" y1="20226" x2="62518" y2="20226"/>
                          <a14:foregroundMark x1="62460" y1="19984" x2="62460" y2="19984"/>
                          <a14:foregroundMark x1="62604" y1="20428" x2="62835" y2="21558"/>
                          <a14:foregroundMark x1="72429" y1="57206" x2="71795" y2="58539"/>
                          <a14:foregroundMark x1="71420" y1="56924" x2="71420" y2="56924"/>
                          <a14:foregroundMark x1="71161" y1="58175" x2="71161" y2="58175"/>
                          <a14:foregroundMark x1="71276" y1="58135" x2="71161" y2="58135"/>
                          <a14:foregroundMark x1="59522" y1="86839" x2="59522" y2="86839"/>
                          <a14:foregroundMark x1="59262" y1="88050" x2="59262" y2="88050"/>
                          <a14:foregroundMark x1="44656" y1="81268" x2="44800" y2="77917"/>
                          <a14:foregroundMark x1="43619" y1="81470" x2="43849" y2="80339"/>
                          <a14:foregroundMark x1="46442" y1="31046" x2="46816" y2="35971"/>
                          <a14:foregroundMark x1="48747" y1="32620" x2="48747" y2="32620"/>
                          <a14:foregroundMark x1="45635" y1="31126" x2="45635" y2="31126"/>
                          <a14:foregroundMark x1="45635" y1="30561" x2="45635" y2="30561"/>
                          <a14:foregroundMark x1="38836" y1="38757" x2="38317" y2="39725"/>
                          <a14:foregroundMark x1="31029" y1="43197" x2="31720" y2="46266"/>
                          <a14:foregroundMark x1="24229" y1="46468" x2="24517" y2="50061"/>
                          <a14:foregroundMark x1="25180" y1="44772" x2="25180" y2="44772"/>
                          <a14:foregroundMark x1="25324" y1="44530" x2="25209" y2="44651"/>
                          <a14:foregroundMark x1="23394" y1="50424" x2="21694" y2="54865"/>
                          <a14:foregroundMark x1="45203" y1="32620" x2="45549" y2="33185"/>
                          <a14:foregroundMark x1="45578" y1="31813" x2="45462" y2="31813"/>
                          <a14:foregroundMark x1="47047" y1="29189" x2="47047" y2="29189"/>
                          <a14:foregroundMark x1="47220" y1="29229" x2="47220" y2="29229"/>
                          <a14:foregroundMark x1="44224" y1="78684" x2="44108" y2="79289"/>
                          <a14:foregroundMark x1="43503" y1="80622" x2="43503" y2="80622"/>
                          <a14:foregroundMark x1="22645" y1="64715" x2="22645" y2="64715"/>
                          <a14:backgroundMark x1="71593" y1="51312" x2="71593" y2="51312"/>
                          <a14:backgroundMark x1="71449" y1="51433" x2="71593" y2="51675"/>
                          <a14:backgroundMark x1="71420" y1="53088" x2="71420" y2="53088"/>
                          <a14:backgroundMark x1="71334" y1="56318" x2="71334" y2="56318"/>
                          <a14:backgroundMark x1="74186" y1="54461" x2="73927" y2="56076"/>
                          <a14:backgroundMark x1="74071" y1="54501" x2="74071" y2="53573"/>
                          <a14:backgroundMark x1="71363" y1="57449" x2="71363" y2="57449"/>
                          <a14:backgroundMark x1="71075" y1="57449" x2="71075" y2="57449"/>
                          <a14:backgroundMark x1="64506" y1="66613" x2="64650" y2="64392"/>
                          <a14:backgroundMark x1="64996" y1="65200" x2="64996" y2="65200"/>
                          <a14:backgroundMark x1="64938" y1="64756" x2="64938" y2="64756"/>
                          <a14:backgroundMark x1="45405" y1="31167" x2="45405" y2="31167"/>
                          <a14:backgroundMark x1="45232" y1="32055" x2="45232" y2="32055"/>
                          <a14:backgroundMark x1="46327" y1="68430" x2="46327" y2="68430"/>
                          <a14:backgroundMark x1="46125" y1="81712" x2="46125" y2="81712"/>
                          <a14:backgroundMark x1="36819" y1="77957" x2="37511" y2="71700"/>
                          <a14:backgroundMark x1="34572" y1="78199" x2="34572" y2="78199"/>
                          <a14:backgroundMark x1="32008" y1="77150" x2="32008" y2="77594"/>
                          <a14:backgroundMark x1="29530" y1="76706" x2="29790" y2="76302"/>
                          <a14:backgroundMark x1="26592" y1="73557" x2="26592" y2="73557"/>
                          <a14:backgroundMark x1="26678" y1="70367" x2="26678" y2="70367"/>
                          <a14:backgroundMark x1="37568" y1="71377" x2="37511" y2="70327"/>
                          <a14:backgroundMark x1="24719" y1="75495" x2="25353" y2="7614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1"/>
                </a:ext>
              </a:extLst>
            </a:blip>
            <a:srcRect l="19640" t="10662" r="24156" b="6239"/>
            <a:stretch/>
          </p:blipFill>
          <p:spPr>
            <a:xfrm flipH="1">
              <a:off x="7474914" y="1318113"/>
              <a:ext cx="602367" cy="649013"/>
            </a:xfrm>
            <a:prstGeom prst="rect">
              <a:avLst/>
            </a:prstGeom>
          </p:spPr>
        </p:pic>
        <p:pic>
          <p:nvPicPr>
            <p:cNvPr id="103" name="Picture 102">
              <a:extLst>
                <a:ext uri="{FF2B5EF4-FFF2-40B4-BE49-F238E27FC236}">
                  <a16:creationId xmlns:a16="http://schemas.microsoft.com/office/drawing/2014/main" id="{0DB2D7BF-296F-4AA0-AC85-536982D80D64}"/>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9967" b="96242" l="9804" r="89951">
                          <a14:foregroundMark x1="36275" y1="96242" x2="38725" y2="92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4"/>
                </a:ext>
              </a:extLst>
            </a:blip>
            <a:srcRect l="10105" t="6535" r="38513" b="2665"/>
            <a:stretch/>
          </p:blipFill>
          <p:spPr>
            <a:xfrm>
              <a:off x="6310300" y="1871082"/>
              <a:ext cx="272897" cy="723387"/>
            </a:xfrm>
            <a:prstGeom prst="rect">
              <a:avLst/>
            </a:prstGeom>
          </p:spPr>
        </p:pic>
        <p:grpSp>
          <p:nvGrpSpPr>
            <p:cNvPr id="120" name="Group 119">
              <a:extLst>
                <a:ext uri="{FF2B5EF4-FFF2-40B4-BE49-F238E27FC236}">
                  <a16:creationId xmlns:a16="http://schemas.microsoft.com/office/drawing/2014/main" id="{23905F85-7F47-4291-BDE6-F37BA7348C23}"/>
                </a:ext>
              </a:extLst>
            </p:cNvPr>
            <p:cNvGrpSpPr/>
            <p:nvPr/>
          </p:nvGrpSpPr>
          <p:grpSpPr>
            <a:xfrm>
              <a:off x="6583197" y="1335469"/>
              <a:ext cx="976937" cy="1568480"/>
              <a:chOff x="6553359" y="1278277"/>
              <a:chExt cx="976937" cy="1568480"/>
            </a:xfrm>
          </p:grpSpPr>
          <p:grpSp>
            <p:nvGrpSpPr>
              <p:cNvPr id="104" name="Group 103">
                <a:extLst>
                  <a:ext uri="{FF2B5EF4-FFF2-40B4-BE49-F238E27FC236}">
                    <a16:creationId xmlns:a16="http://schemas.microsoft.com/office/drawing/2014/main" id="{DFB8D15D-1010-4E56-8CCF-5D57F9084474}"/>
                  </a:ext>
                </a:extLst>
              </p:cNvPr>
              <p:cNvGrpSpPr/>
              <p:nvPr/>
            </p:nvGrpSpPr>
            <p:grpSpPr>
              <a:xfrm>
                <a:off x="6553359" y="1870046"/>
                <a:ext cx="952186" cy="493032"/>
                <a:chOff x="4808055" y="5723155"/>
                <a:chExt cx="952186" cy="493032"/>
              </a:xfrm>
            </p:grpSpPr>
            <p:pic>
              <p:nvPicPr>
                <p:cNvPr id="114" name="Graphic 113" descr="Gears">
                  <a:extLst>
                    <a:ext uri="{FF2B5EF4-FFF2-40B4-BE49-F238E27FC236}">
                      <a16:creationId xmlns:a16="http://schemas.microsoft.com/office/drawing/2014/main" id="{CB426521-8AAE-4B34-A873-E5DF15E3A86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808055" y="5777374"/>
                  <a:ext cx="263602" cy="263602"/>
                </a:xfrm>
                <a:prstGeom prst="rect">
                  <a:avLst/>
                </a:prstGeom>
              </p:spPr>
            </p:pic>
            <p:sp>
              <p:nvSpPr>
                <p:cNvPr id="115" name="TextBox 114">
                  <a:extLst>
                    <a:ext uri="{FF2B5EF4-FFF2-40B4-BE49-F238E27FC236}">
                      <a16:creationId xmlns:a16="http://schemas.microsoft.com/office/drawing/2014/main" id="{BFF384FB-E462-4EE5-BF0F-509537F39E70}"/>
                    </a:ext>
                  </a:extLst>
                </p:cNvPr>
                <p:cNvSpPr txBox="1"/>
                <p:nvPr/>
              </p:nvSpPr>
              <p:spPr>
                <a:xfrm>
                  <a:off x="4987273" y="5877633"/>
                  <a:ext cx="772968" cy="338554"/>
                </a:xfrm>
                <a:prstGeom prst="rect">
                  <a:avLst/>
                </a:prstGeom>
                <a:noFill/>
              </p:spPr>
              <p:txBody>
                <a:bodyPr wrap="none" rtlCol="0">
                  <a:spAutoFit/>
                </a:bodyPr>
                <a:lstStyle/>
                <a:p>
                  <a:pPr algn="ctr"/>
                  <a:r>
                    <a:rPr lang="en-US" sz="800" dirty="0">
                      <a:latin typeface="Arial Nova Light" panose="020B0304020202020204" pitchFamily="34" charset="0"/>
                    </a:rPr>
                    <a:t>“I told myself </a:t>
                  </a:r>
                </a:p>
                <a:p>
                  <a:pPr algn="ctr"/>
                  <a:r>
                    <a:rPr lang="en-US" sz="800" dirty="0">
                      <a:latin typeface="Arial Nova Light" panose="020B0304020202020204" pitchFamily="34" charset="0"/>
                    </a:rPr>
                    <a:t>it wasn't real”</a:t>
                  </a:r>
                </a:p>
              </p:txBody>
            </p:sp>
            <p:sp>
              <p:nvSpPr>
                <p:cNvPr id="116" name="TextBox 115">
                  <a:extLst>
                    <a:ext uri="{FF2B5EF4-FFF2-40B4-BE49-F238E27FC236}">
                      <a16:creationId xmlns:a16="http://schemas.microsoft.com/office/drawing/2014/main" id="{AEFDE306-A68A-4267-83D0-55101B0F4AFB}"/>
                    </a:ext>
                  </a:extLst>
                </p:cNvPr>
                <p:cNvSpPr txBox="1"/>
                <p:nvPr/>
              </p:nvSpPr>
              <p:spPr>
                <a:xfrm>
                  <a:off x="4989678" y="5723155"/>
                  <a:ext cx="768160" cy="230832"/>
                </a:xfrm>
                <a:prstGeom prst="rect">
                  <a:avLst/>
                </a:prstGeom>
                <a:noFill/>
              </p:spPr>
              <p:txBody>
                <a:bodyPr wrap="none" rtlCol="0">
                  <a:spAutoFit/>
                </a:bodyPr>
                <a:lstStyle/>
                <a:p>
                  <a:pPr algn="ctr"/>
                  <a:r>
                    <a:rPr lang="en-US" sz="900" b="1" u="sng" dirty="0">
                      <a:latin typeface="Arial Nova Light" panose="020B0304020202020204" pitchFamily="34" charset="0"/>
                    </a:rPr>
                    <a:t>Reappraisal</a:t>
                  </a:r>
                </a:p>
              </p:txBody>
            </p:sp>
          </p:grpSp>
          <p:grpSp>
            <p:nvGrpSpPr>
              <p:cNvPr id="105" name="Group 104">
                <a:extLst>
                  <a:ext uri="{FF2B5EF4-FFF2-40B4-BE49-F238E27FC236}">
                    <a16:creationId xmlns:a16="http://schemas.microsoft.com/office/drawing/2014/main" id="{2E55FB11-11E0-40C4-BD50-D86422BDE7CE}"/>
                  </a:ext>
                </a:extLst>
              </p:cNvPr>
              <p:cNvGrpSpPr/>
              <p:nvPr/>
            </p:nvGrpSpPr>
            <p:grpSpPr>
              <a:xfrm>
                <a:off x="6553359" y="1278277"/>
                <a:ext cx="976937" cy="616143"/>
                <a:chOff x="5149761" y="5792814"/>
                <a:chExt cx="976937" cy="616143"/>
              </a:xfrm>
            </p:grpSpPr>
            <p:pic>
              <p:nvPicPr>
                <p:cNvPr id="111" name="Graphic 110" descr="Eye">
                  <a:extLst>
                    <a:ext uri="{FF2B5EF4-FFF2-40B4-BE49-F238E27FC236}">
                      <a16:creationId xmlns:a16="http://schemas.microsoft.com/office/drawing/2014/main" id="{7B3F5388-4A5F-4C99-B8EA-490C55D4C58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149761" y="5924735"/>
                  <a:ext cx="230832" cy="230832"/>
                </a:xfrm>
                <a:prstGeom prst="rect">
                  <a:avLst/>
                </a:prstGeom>
              </p:spPr>
            </p:pic>
            <p:sp>
              <p:nvSpPr>
                <p:cNvPr id="112" name="TextBox 111">
                  <a:extLst>
                    <a:ext uri="{FF2B5EF4-FFF2-40B4-BE49-F238E27FC236}">
                      <a16:creationId xmlns:a16="http://schemas.microsoft.com/office/drawing/2014/main" id="{45C415D4-CAFD-48B2-93E0-5366C335995A}"/>
                    </a:ext>
                  </a:extLst>
                </p:cNvPr>
                <p:cNvSpPr txBox="1"/>
                <p:nvPr/>
              </p:nvSpPr>
              <p:spPr>
                <a:xfrm>
                  <a:off x="5255947" y="5947292"/>
                  <a:ext cx="870751" cy="461665"/>
                </a:xfrm>
                <a:prstGeom prst="rect">
                  <a:avLst/>
                </a:prstGeom>
                <a:noFill/>
              </p:spPr>
              <p:txBody>
                <a:bodyPr wrap="none" rtlCol="0">
                  <a:spAutoFit/>
                </a:bodyPr>
                <a:lstStyle/>
                <a:p>
                  <a:pPr algn="ctr"/>
                  <a:r>
                    <a:rPr lang="en-US" sz="800" dirty="0">
                      <a:latin typeface="Arial Nova Light" panose="020B0304020202020204" pitchFamily="34" charset="0"/>
                    </a:rPr>
                    <a:t>“I focused on </a:t>
                  </a:r>
                </a:p>
                <a:p>
                  <a:pPr algn="ctr"/>
                  <a:r>
                    <a:rPr lang="en-US" sz="800" dirty="0">
                      <a:latin typeface="Arial Nova Light" panose="020B0304020202020204" pitchFamily="34" charset="0"/>
                    </a:rPr>
                    <a:t>  my breathing; </a:t>
                  </a:r>
                </a:p>
                <a:p>
                  <a:pPr algn="ctr"/>
                  <a:r>
                    <a:rPr lang="en-US" sz="800" dirty="0">
                      <a:latin typeface="Arial Nova Light" panose="020B0304020202020204" pitchFamily="34" charset="0"/>
                    </a:rPr>
                    <a:t> looked down”</a:t>
                  </a:r>
                </a:p>
              </p:txBody>
            </p:sp>
            <p:sp>
              <p:nvSpPr>
                <p:cNvPr id="113" name="TextBox 112">
                  <a:extLst>
                    <a:ext uri="{FF2B5EF4-FFF2-40B4-BE49-F238E27FC236}">
                      <a16:creationId xmlns:a16="http://schemas.microsoft.com/office/drawing/2014/main" id="{37B2881D-CB65-42B5-8AF1-23275B89125E}"/>
                    </a:ext>
                  </a:extLst>
                </p:cNvPr>
                <p:cNvSpPr txBox="1"/>
                <p:nvPr/>
              </p:nvSpPr>
              <p:spPr>
                <a:xfrm>
                  <a:off x="5333690" y="5792814"/>
                  <a:ext cx="715260" cy="230832"/>
                </a:xfrm>
                <a:prstGeom prst="rect">
                  <a:avLst/>
                </a:prstGeom>
                <a:noFill/>
              </p:spPr>
              <p:txBody>
                <a:bodyPr wrap="none" rtlCol="0">
                  <a:spAutoFit/>
                </a:bodyPr>
                <a:lstStyle/>
                <a:p>
                  <a:pPr algn="ctr"/>
                  <a:r>
                    <a:rPr lang="en-US" sz="900" b="1" u="sng" dirty="0">
                      <a:latin typeface="Arial Nova Light" panose="020B0304020202020204" pitchFamily="34" charset="0"/>
                    </a:rPr>
                    <a:t>Distraction</a:t>
                  </a:r>
                </a:p>
              </p:txBody>
            </p:sp>
          </p:grpSp>
          <p:grpSp>
            <p:nvGrpSpPr>
              <p:cNvPr id="106" name="Group 105">
                <a:extLst>
                  <a:ext uri="{FF2B5EF4-FFF2-40B4-BE49-F238E27FC236}">
                    <a16:creationId xmlns:a16="http://schemas.microsoft.com/office/drawing/2014/main" id="{0D3F8BCB-918F-4CB2-946E-5745BE7EDF3C}"/>
                  </a:ext>
                </a:extLst>
              </p:cNvPr>
              <p:cNvGrpSpPr/>
              <p:nvPr/>
            </p:nvGrpSpPr>
            <p:grpSpPr>
              <a:xfrm>
                <a:off x="6563520" y="2353725"/>
                <a:ext cx="966776" cy="493032"/>
                <a:chOff x="4612938" y="5279959"/>
                <a:chExt cx="966776" cy="493032"/>
              </a:xfrm>
            </p:grpSpPr>
            <p:pic>
              <p:nvPicPr>
                <p:cNvPr id="107" name="Graphic 106" descr="Stop sign">
                  <a:extLst>
                    <a:ext uri="{FF2B5EF4-FFF2-40B4-BE49-F238E27FC236}">
                      <a16:creationId xmlns:a16="http://schemas.microsoft.com/office/drawing/2014/main" id="{6DC85486-86FD-4E12-ADE6-2E6F38D2C9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612938" y="5405287"/>
                  <a:ext cx="241104" cy="230832"/>
                </a:xfrm>
                <a:prstGeom prst="rect">
                  <a:avLst/>
                </a:prstGeom>
              </p:spPr>
            </p:pic>
            <p:grpSp>
              <p:nvGrpSpPr>
                <p:cNvPr id="108" name="Group 107">
                  <a:extLst>
                    <a:ext uri="{FF2B5EF4-FFF2-40B4-BE49-F238E27FC236}">
                      <a16:creationId xmlns:a16="http://schemas.microsoft.com/office/drawing/2014/main" id="{DED7DCF9-85EF-45FD-8726-DA4A8802E134}"/>
                    </a:ext>
                  </a:extLst>
                </p:cNvPr>
                <p:cNvGrpSpPr/>
                <p:nvPr/>
              </p:nvGrpSpPr>
              <p:grpSpPr>
                <a:xfrm>
                  <a:off x="4777891" y="5279959"/>
                  <a:ext cx="801823" cy="493032"/>
                  <a:chOff x="4972847" y="5723155"/>
                  <a:chExt cx="801823" cy="493032"/>
                </a:xfrm>
              </p:grpSpPr>
              <p:sp>
                <p:nvSpPr>
                  <p:cNvPr id="109" name="TextBox 108">
                    <a:extLst>
                      <a:ext uri="{FF2B5EF4-FFF2-40B4-BE49-F238E27FC236}">
                        <a16:creationId xmlns:a16="http://schemas.microsoft.com/office/drawing/2014/main" id="{BE90C291-937A-4DC3-9BC8-93AD5E7CF244}"/>
                      </a:ext>
                    </a:extLst>
                  </p:cNvPr>
                  <p:cNvSpPr txBox="1"/>
                  <p:nvPr/>
                </p:nvSpPr>
                <p:spPr>
                  <a:xfrm>
                    <a:off x="4976854" y="5877633"/>
                    <a:ext cx="793807" cy="338554"/>
                  </a:xfrm>
                  <a:prstGeom prst="rect">
                    <a:avLst/>
                  </a:prstGeom>
                  <a:noFill/>
                </p:spPr>
                <p:txBody>
                  <a:bodyPr wrap="none" rtlCol="0">
                    <a:spAutoFit/>
                  </a:bodyPr>
                  <a:lstStyle/>
                  <a:p>
                    <a:pPr algn="ctr"/>
                    <a:r>
                      <a:rPr lang="en-US" sz="800" dirty="0">
                        <a:latin typeface="Arial Nova Light" panose="020B0304020202020204" pitchFamily="34" charset="0"/>
                      </a:rPr>
                      <a:t>“I just tried to </a:t>
                    </a:r>
                    <a:br>
                      <a:rPr lang="en-US" sz="800" dirty="0">
                        <a:latin typeface="Arial Nova Light" panose="020B0304020202020204" pitchFamily="34" charset="0"/>
                      </a:rPr>
                    </a:br>
                    <a:r>
                      <a:rPr lang="en-US" sz="800" dirty="0">
                        <a:latin typeface="Arial Nova Light" panose="020B0304020202020204" pitchFamily="34" charset="0"/>
                      </a:rPr>
                      <a:t>calm down”</a:t>
                    </a:r>
                  </a:p>
                </p:txBody>
              </p:sp>
              <p:sp>
                <p:nvSpPr>
                  <p:cNvPr id="110" name="TextBox 109">
                    <a:extLst>
                      <a:ext uri="{FF2B5EF4-FFF2-40B4-BE49-F238E27FC236}">
                        <a16:creationId xmlns:a16="http://schemas.microsoft.com/office/drawing/2014/main" id="{D7E0AFA2-D7E0-4800-B183-3F91FEBF0EE8}"/>
                      </a:ext>
                    </a:extLst>
                  </p:cNvPr>
                  <p:cNvSpPr txBox="1"/>
                  <p:nvPr/>
                </p:nvSpPr>
                <p:spPr>
                  <a:xfrm>
                    <a:off x="4972847" y="5723155"/>
                    <a:ext cx="801823" cy="230832"/>
                  </a:xfrm>
                  <a:prstGeom prst="rect">
                    <a:avLst/>
                  </a:prstGeom>
                  <a:noFill/>
                </p:spPr>
                <p:txBody>
                  <a:bodyPr wrap="none" rtlCol="0">
                    <a:spAutoFit/>
                  </a:bodyPr>
                  <a:lstStyle/>
                  <a:p>
                    <a:pPr algn="ctr"/>
                    <a:r>
                      <a:rPr lang="en-US" sz="900" b="1" u="sng" dirty="0">
                        <a:latin typeface="Arial Nova Light" panose="020B0304020202020204" pitchFamily="34" charset="0"/>
                      </a:rPr>
                      <a:t>Suppression</a:t>
                    </a:r>
                  </a:p>
                </p:txBody>
              </p:sp>
            </p:grpSp>
          </p:grpSp>
        </p:grpSp>
      </p:grpSp>
      <p:grpSp>
        <p:nvGrpSpPr>
          <p:cNvPr id="160" name="Group 159">
            <a:extLst>
              <a:ext uri="{FF2B5EF4-FFF2-40B4-BE49-F238E27FC236}">
                <a16:creationId xmlns:a16="http://schemas.microsoft.com/office/drawing/2014/main" id="{E19670EF-7277-478C-B8B1-4BC4200B7D14}"/>
              </a:ext>
            </a:extLst>
          </p:cNvPr>
          <p:cNvGrpSpPr/>
          <p:nvPr/>
        </p:nvGrpSpPr>
        <p:grpSpPr>
          <a:xfrm>
            <a:off x="8178133" y="3195899"/>
            <a:ext cx="2566067" cy="2755631"/>
            <a:chOff x="8178133" y="3195899"/>
            <a:chExt cx="2566067" cy="2755631"/>
          </a:xfrm>
        </p:grpSpPr>
        <p:pic>
          <p:nvPicPr>
            <p:cNvPr id="122" name="Picture 121">
              <a:extLst>
                <a:ext uri="{FF2B5EF4-FFF2-40B4-BE49-F238E27FC236}">
                  <a16:creationId xmlns:a16="http://schemas.microsoft.com/office/drawing/2014/main" id="{ABEC9799-4EA2-4805-8FCE-7B9A81CA9398}"/>
                </a:ext>
              </a:extLst>
            </p:cNvPr>
            <p:cNvPicPr>
              <a:picLocks noChangeAspect="1"/>
            </p:cNvPicPr>
            <p:nvPr/>
          </p:nvPicPr>
          <p:blipFill rotWithShape="1">
            <a:blip r:embed="rId31">
              <a:duotone>
                <a:prstClr val="black"/>
                <a:srgbClr val="FFC000">
                  <a:tint val="45000"/>
                  <a:satMod val="400000"/>
                </a:srgbClr>
              </a:duotone>
              <a:alphaModFix amt="35000"/>
              <a:extLst>
                <a:ext uri="{BEBA8EAE-BF5A-486C-A8C5-ECC9F3942E4B}">
                  <a14:imgProps xmlns:a14="http://schemas.microsoft.com/office/drawing/2010/main">
                    <a14:imgLayer r:embed="rId32">
                      <a14:imgEffect>
                        <a14:backgroundRemoval t="7965" b="91593" l="9840" r="89894">
                          <a14:foregroundMark x1="56250" y1="7965" x2="56250" y2="7965"/>
                          <a14:foregroundMark x1="61569" y1="59071" x2="61569" y2="59071"/>
                          <a14:foregroundMark x1="50000" y1="91593" x2="50000" y2="91593"/>
                          <a14:foregroundMark x1="38830" y1="45575" x2="38830" y2="45575"/>
                          <a14:foregroundMark x1="42952" y1="47124" x2="28059" y2="38717"/>
                          <a14:foregroundMark x1="27394" y1="47345" x2="27394" y2="47345"/>
                          <a14:foregroundMark x1="46144" y1="38053" x2="42952" y2="21903"/>
                          <a14:foregroundMark x1="61170" y1="56416" x2="60239" y2="63496"/>
                          <a14:foregroundMark x1="46011" y1="49558" x2="39495" y2="44912"/>
                          <a14:backgroundMark x1="50000" y1="37168" x2="50000" y2="37168"/>
                          <a14:backgroundMark x1="42021" y1="53319" x2="42021" y2="53319"/>
                          <a14:backgroundMark x1="38032" y1="37389" x2="38032" y2="37389"/>
                          <a14:backgroundMark x1="39628" y1="38938" x2="39628" y2="38938"/>
                        </a14:backgroundRemoval>
                      </a14:imgEffect>
                      <a14:imgEffect>
                        <a14:brightnessContrast bright="40000" contrast="40000"/>
                      </a14:imgEffect>
                    </a14:imgLayer>
                  </a14:imgProps>
                </a:ext>
              </a:extLst>
            </a:blip>
            <a:srcRect l="22449" r="21578"/>
            <a:stretch/>
          </p:blipFill>
          <p:spPr>
            <a:xfrm>
              <a:off x="8178133" y="3195899"/>
              <a:ext cx="2566067" cy="2755631"/>
            </a:xfrm>
            <a:prstGeom prst="rect">
              <a:avLst/>
            </a:prstGeom>
          </p:spPr>
        </p:pic>
        <p:pic>
          <p:nvPicPr>
            <p:cNvPr id="149" name="Picture 148">
              <a:extLst>
                <a:ext uri="{FF2B5EF4-FFF2-40B4-BE49-F238E27FC236}">
                  <a16:creationId xmlns:a16="http://schemas.microsoft.com/office/drawing/2014/main" id="{9C08C8BB-1C29-4BA6-A236-3AAC80D5DEFB}"/>
                </a:ext>
              </a:extLst>
            </p:cNvPr>
            <p:cNvPicPr>
              <a:picLocks noChangeAspect="1"/>
            </p:cNvPicPr>
            <p:nvPr/>
          </p:nvPicPr>
          <p:blipFill>
            <a:blip r:embed="rId33"/>
            <a:stretch>
              <a:fillRect/>
            </a:stretch>
          </p:blipFill>
          <p:spPr>
            <a:xfrm>
              <a:off x="8283081" y="4178940"/>
              <a:ext cx="587350" cy="564043"/>
            </a:xfrm>
            <a:prstGeom prst="rect">
              <a:avLst/>
            </a:prstGeom>
          </p:spPr>
        </p:pic>
        <p:pic>
          <p:nvPicPr>
            <p:cNvPr id="157" name="Picture 156">
              <a:extLst>
                <a:ext uri="{FF2B5EF4-FFF2-40B4-BE49-F238E27FC236}">
                  <a16:creationId xmlns:a16="http://schemas.microsoft.com/office/drawing/2014/main" id="{F9A3ACC6-50F0-4D0D-B316-17D87545BAD4}"/>
                </a:ext>
              </a:extLst>
            </p:cNvPr>
            <p:cNvPicPr>
              <a:picLocks noChangeAspect="1"/>
            </p:cNvPicPr>
            <p:nvPr/>
          </p:nvPicPr>
          <p:blipFill>
            <a:blip r:embed="rId34"/>
            <a:stretch>
              <a:fillRect/>
            </a:stretch>
          </p:blipFill>
          <p:spPr>
            <a:xfrm>
              <a:off x="8688999" y="3511104"/>
              <a:ext cx="706718" cy="723413"/>
            </a:xfrm>
            <a:prstGeom prst="rect">
              <a:avLst/>
            </a:prstGeom>
          </p:spPr>
        </p:pic>
        <p:pic>
          <p:nvPicPr>
            <p:cNvPr id="159" name="Picture 158">
              <a:extLst>
                <a:ext uri="{FF2B5EF4-FFF2-40B4-BE49-F238E27FC236}">
                  <a16:creationId xmlns:a16="http://schemas.microsoft.com/office/drawing/2014/main" id="{E5ACA003-038F-41EA-B4DE-F27950EB61AC}"/>
                </a:ext>
              </a:extLst>
            </p:cNvPr>
            <p:cNvPicPr>
              <a:picLocks noChangeAspect="1"/>
            </p:cNvPicPr>
            <p:nvPr/>
          </p:nvPicPr>
          <p:blipFill>
            <a:blip r:embed="rId35"/>
            <a:stretch>
              <a:fillRect/>
            </a:stretch>
          </p:blipFill>
          <p:spPr>
            <a:xfrm>
              <a:off x="9395213" y="4350207"/>
              <a:ext cx="1213209" cy="1072989"/>
            </a:xfrm>
            <a:prstGeom prst="rect">
              <a:avLst/>
            </a:prstGeom>
          </p:spPr>
        </p:pic>
      </p:grpSp>
    </p:spTree>
    <p:extLst>
      <p:ext uri="{BB962C8B-B14F-4D97-AF65-F5344CB8AC3E}">
        <p14:creationId xmlns:p14="http://schemas.microsoft.com/office/powerpoint/2010/main" val="3531782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4367</TotalTime>
  <Words>1925</Words>
  <Application>Microsoft Office PowerPoint</Application>
  <PresentationFormat>Widescreen</PresentationFormat>
  <Paragraphs>166</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Arial Nova Light</vt:lpstr>
      <vt:lpstr>Calibri</vt:lpstr>
      <vt:lpstr>Calibri Light</vt:lpstr>
      <vt:lpstr>Urdu Typesetting</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Boubin, Jackie</dc:creator>
  <cp:lastModifiedBy>Billy Mitchell</cp:lastModifiedBy>
  <cp:revision>204</cp:revision>
  <dcterms:created xsi:type="dcterms:W3CDTF">2020-12-11T16:35:23Z</dcterms:created>
  <dcterms:modified xsi:type="dcterms:W3CDTF">2021-02-04T20:56:47Z</dcterms:modified>
</cp:coreProperties>
</file>